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68" r:id="rId2"/>
    <p:sldId id="257" r:id="rId3"/>
    <p:sldId id="283" r:id="rId4"/>
    <p:sldId id="284" r:id="rId5"/>
    <p:sldId id="274" r:id="rId6"/>
    <p:sldId id="276" r:id="rId7"/>
    <p:sldId id="281" r:id="rId8"/>
    <p:sldId id="273" r:id="rId9"/>
    <p:sldId id="280" r:id="rId10"/>
    <p:sldId id="285" r:id="rId11"/>
    <p:sldId id="267" r:id="rId12"/>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D506C"/>
    <a:srgbClr val="386336"/>
    <a:srgbClr val="0F5940"/>
    <a:srgbClr val="02774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170" autoAdjust="0"/>
    <p:restoredTop sz="91183" autoAdjust="0"/>
  </p:normalViewPr>
  <p:slideViewPr>
    <p:cSldViewPr snapToGrid="0">
      <p:cViewPr>
        <p:scale>
          <a:sx n="165" d="100"/>
          <a:sy n="165" d="100"/>
        </p:scale>
        <p:origin x="1440" y="15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jpeg"/><Relationship Id="rId5" Type="http://schemas.openxmlformats.org/officeDocument/2006/relationships/image" Target="../media/image17.png"/><Relationship Id="rId4" Type="http://schemas.openxmlformats.org/officeDocument/2006/relationships/image" Target="../media/image16.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7.png"/><Relationship Id="rId1" Type="http://schemas.openxmlformats.org/officeDocument/2006/relationships/image" Target="../media/image13.jpeg"/><Relationship Id="rId5" Type="http://schemas.openxmlformats.org/officeDocument/2006/relationships/image" Target="../media/image15.jpeg"/><Relationship Id="rId4" Type="http://schemas.openxmlformats.org/officeDocument/2006/relationships/image" Target="../media/image14.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85D0C9-9841-45F7-A960-F1E78D266137}" type="doc">
      <dgm:prSet loTypeId="urn:microsoft.com/office/officeart/2005/8/layout/cycle3" loCatId="list" qsTypeId="urn:microsoft.com/office/officeart/2005/8/quickstyle/simple1" qsCatId="simple" csTypeId="urn:microsoft.com/office/officeart/2005/8/colors/accent1_2" csCatId="accent1" phldr="1"/>
      <dgm:spPr/>
      <dgm:t>
        <a:bodyPr/>
        <a:lstStyle/>
        <a:p>
          <a:endParaRPr lang="sv-SE"/>
        </a:p>
      </dgm:t>
    </dgm:pt>
    <dgm:pt modelId="{D10AEC14-1E7C-4193-8609-AB83EE411120}">
      <dgm:prSet phldrT="[Text]" custT="1"/>
      <dgm:spPr>
        <a:blipFill rotWithShape="0">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dgm:spPr>
      <dgm:t>
        <a:bodyPr/>
        <a:lstStyle/>
        <a:p>
          <a:r>
            <a:rPr lang="sv-SE" sz="2000" b="1" i="0" dirty="0">
              <a:solidFill>
                <a:schemeClr val="bg1"/>
              </a:solidFill>
              <a:latin typeface="Myriad Pro" panose="020B0503030403020204" pitchFamily="34" charset="0"/>
            </a:rPr>
            <a:t>Gödsel</a:t>
          </a:r>
        </a:p>
      </dgm:t>
    </dgm:pt>
    <dgm:pt modelId="{9423A822-8F08-490B-B731-A54815D0D3CA}" type="parTrans" cxnId="{64B9DE93-C372-467F-AA0F-E843A5FB9C1B}">
      <dgm:prSet/>
      <dgm:spPr/>
      <dgm:t>
        <a:bodyPr/>
        <a:lstStyle/>
        <a:p>
          <a:endParaRPr lang="sv-SE"/>
        </a:p>
      </dgm:t>
    </dgm:pt>
    <dgm:pt modelId="{8FED94AC-33D2-493C-BAF0-1D3C9971468A}" type="sibTrans" cxnId="{64B9DE93-C372-467F-AA0F-E843A5FB9C1B}">
      <dgm:prSet/>
      <dgm:spPr>
        <a:solidFill>
          <a:srgbClr val="1D506C"/>
        </a:solidFill>
      </dgm:spPr>
      <dgm:t>
        <a:bodyPr/>
        <a:lstStyle/>
        <a:p>
          <a:endParaRPr lang="sv-SE">
            <a:latin typeface="Myriad Pro" panose="020B0503030403020204" pitchFamily="34" charset="0"/>
          </a:endParaRPr>
        </a:p>
      </dgm:t>
    </dgm:pt>
    <dgm:pt modelId="{4BF280D8-1E99-4FE1-8AB7-2495EDA2282B}">
      <dgm:prSet phldrT="[Text]" custT="1"/>
      <dgm:spPr>
        <a:blipFill rotWithShape="0">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dgm:spPr>
      <dgm:t>
        <a:bodyPr/>
        <a:lstStyle/>
        <a:p>
          <a:r>
            <a:rPr lang="sv-SE" sz="2000" b="1" i="0" dirty="0">
              <a:solidFill>
                <a:schemeClr val="bg1"/>
              </a:solidFill>
              <a:latin typeface="Myriad Pro" panose="020B0503030403020204" pitchFamily="34" charset="0"/>
            </a:rPr>
            <a:t>Foder</a:t>
          </a:r>
        </a:p>
      </dgm:t>
    </dgm:pt>
    <dgm:pt modelId="{80AA5A06-408A-403D-8A69-C330CA1DFDA9}" type="parTrans" cxnId="{BAD225F5-2FD4-47B2-9497-D8B1760308B4}">
      <dgm:prSet/>
      <dgm:spPr/>
      <dgm:t>
        <a:bodyPr/>
        <a:lstStyle/>
        <a:p>
          <a:endParaRPr lang="sv-SE"/>
        </a:p>
      </dgm:t>
    </dgm:pt>
    <dgm:pt modelId="{01542041-F9D9-4CC6-9B85-67D1BBB41471}" type="sibTrans" cxnId="{BAD225F5-2FD4-47B2-9497-D8B1760308B4}">
      <dgm:prSet/>
      <dgm:spPr>
        <a:solidFill>
          <a:srgbClr val="02774A"/>
        </a:solidFill>
      </dgm:spPr>
      <dgm:t>
        <a:bodyPr/>
        <a:lstStyle/>
        <a:p>
          <a:endParaRPr lang="sv-SE">
            <a:latin typeface="Myriad Pro" panose="020B0503030403020204" pitchFamily="34" charset="0"/>
          </a:endParaRPr>
        </a:p>
      </dgm:t>
    </dgm:pt>
    <dgm:pt modelId="{98F0B232-3754-43F1-8856-ADAB54FD70A5}">
      <dgm:prSet phldrT="[Text]" custT="1"/>
      <dgm:spPr>
        <a:blipFill rotWithShape="0">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dgm:spPr>
      <dgm:t>
        <a:bodyPr/>
        <a:lstStyle/>
        <a:p>
          <a:r>
            <a:rPr lang="sv-SE" sz="2000" b="1" i="0" dirty="0">
              <a:solidFill>
                <a:schemeClr val="bg1"/>
              </a:solidFill>
              <a:latin typeface="Myriad Pro" panose="020B0503030403020204" pitchFamily="34" charset="0"/>
            </a:rPr>
            <a:t>Häst</a:t>
          </a:r>
        </a:p>
      </dgm:t>
    </dgm:pt>
    <dgm:pt modelId="{6F71B032-0628-48B9-ACA3-F60A9710E6FF}" type="parTrans" cxnId="{D61D4624-FCE0-4582-8605-FD7B79764E01}">
      <dgm:prSet/>
      <dgm:spPr/>
      <dgm:t>
        <a:bodyPr/>
        <a:lstStyle/>
        <a:p>
          <a:endParaRPr lang="sv-SE"/>
        </a:p>
      </dgm:t>
    </dgm:pt>
    <dgm:pt modelId="{C0671338-CB11-442C-A223-24E90D39E597}" type="sibTrans" cxnId="{D61D4624-FCE0-4582-8605-FD7B79764E01}">
      <dgm:prSet/>
      <dgm:spPr>
        <a:solidFill>
          <a:srgbClr val="02774A"/>
        </a:solidFill>
      </dgm:spPr>
      <dgm:t>
        <a:bodyPr/>
        <a:lstStyle/>
        <a:p>
          <a:endParaRPr lang="sv-SE">
            <a:latin typeface="Myriad Pro" panose="020B0503030403020204" pitchFamily="34" charset="0"/>
          </a:endParaRPr>
        </a:p>
      </dgm:t>
    </dgm:pt>
    <dgm:pt modelId="{2A50FE1B-0E01-46FE-97FC-283EF5EC72A2}">
      <dgm:prSet phldrT="[Text]" custT="1"/>
      <dgm:spPr>
        <a:blipFill rotWithShape="0">
          <a:blip xmlns:r="http://schemas.openxmlformats.org/officeDocument/2006/relationships" r:embed="rId4" cstate="screen">
            <a:extLst>
              <a:ext uri="{28A0092B-C50C-407E-A947-70E740481C1C}">
                <a14:useLocalDpi xmlns:a14="http://schemas.microsoft.com/office/drawing/2010/main"/>
              </a:ext>
            </a:extLst>
          </a:blip>
          <a:srcRect/>
          <a:stretch>
            <a:fillRect/>
          </a:stretch>
        </a:blipFill>
      </dgm:spPr>
      <dgm:t>
        <a:bodyPr/>
        <a:lstStyle/>
        <a:p>
          <a:r>
            <a:rPr lang="sv-SE" sz="2000" b="1" i="0" dirty="0">
              <a:solidFill>
                <a:schemeClr val="bg1"/>
              </a:solidFill>
              <a:latin typeface="Myriad Pro" panose="020B0503030403020204" pitchFamily="34" charset="0"/>
            </a:rPr>
            <a:t>Åker</a:t>
          </a:r>
          <a:r>
            <a:rPr lang="sv-SE" sz="2000" b="1" i="0" dirty="0">
              <a:latin typeface="Myriad Pro" panose="020B0503030403020204" pitchFamily="34" charset="0"/>
            </a:rPr>
            <a:t> </a:t>
          </a:r>
        </a:p>
      </dgm:t>
    </dgm:pt>
    <dgm:pt modelId="{30C47250-3334-4D44-9C5F-C76AFCCBA0A5}" type="sibTrans" cxnId="{9CAE09DE-4568-4C5F-AAC4-CC60FB6DFD6F}">
      <dgm:prSet/>
      <dgm:spPr>
        <a:solidFill>
          <a:srgbClr val="02774A"/>
        </a:solidFill>
      </dgm:spPr>
      <dgm:t>
        <a:bodyPr/>
        <a:lstStyle/>
        <a:p>
          <a:endParaRPr lang="sv-SE">
            <a:latin typeface="Myriad Pro" panose="020B0503030403020204" pitchFamily="34" charset="0"/>
          </a:endParaRPr>
        </a:p>
      </dgm:t>
    </dgm:pt>
    <dgm:pt modelId="{C5BC25D7-7B67-4FEB-82CE-E4CBCFC7DD00}" type="parTrans" cxnId="{9CAE09DE-4568-4C5F-AAC4-CC60FB6DFD6F}">
      <dgm:prSet/>
      <dgm:spPr/>
      <dgm:t>
        <a:bodyPr/>
        <a:lstStyle/>
        <a:p>
          <a:endParaRPr lang="sv-SE"/>
        </a:p>
      </dgm:t>
    </dgm:pt>
    <dgm:pt modelId="{65E577AE-FB2A-452A-B0D0-EC75F25D115F}">
      <dgm:prSet phldrT="[Text]" custT="1"/>
      <dgm:spPr>
        <a:blipFill rotWithShape="0">
          <a:blip xmlns:r="http://schemas.openxmlformats.org/officeDocument/2006/relationships" r:embed="rId5" cstate="screen">
            <a:extLst>
              <a:ext uri="{28A0092B-C50C-407E-A947-70E740481C1C}">
                <a14:useLocalDpi xmlns:a14="http://schemas.microsoft.com/office/drawing/2010/main"/>
              </a:ext>
            </a:extLst>
          </a:blip>
          <a:srcRect/>
          <a:stretch>
            <a:fillRect/>
          </a:stretch>
        </a:blipFill>
      </dgm:spPr>
      <dgm:t>
        <a:bodyPr/>
        <a:lstStyle/>
        <a:p>
          <a:r>
            <a:rPr lang="sv-SE" sz="2000" b="1" i="0" dirty="0">
              <a:solidFill>
                <a:schemeClr val="bg1"/>
              </a:solidFill>
              <a:latin typeface="Myriad Pro" panose="020B0503030403020204" pitchFamily="34" charset="0"/>
            </a:rPr>
            <a:t>Lagring</a:t>
          </a:r>
        </a:p>
      </dgm:t>
    </dgm:pt>
    <dgm:pt modelId="{02A8037E-BDB5-40AA-AB6A-A6A5FC568E13}" type="sibTrans" cxnId="{F178DFC0-9523-40A1-82D6-DECE7F499FCE}">
      <dgm:prSet/>
      <dgm:spPr>
        <a:solidFill>
          <a:srgbClr val="02774A"/>
        </a:solidFill>
        <a:ln>
          <a:noFill/>
        </a:ln>
      </dgm:spPr>
      <dgm:t>
        <a:bodyPr/>
        <a:lstStyle/>
        <a:p>
          <a:endParaRPr lang="sv-SE">
            <a:latin typeface="Myriad Pro" panose="020B0503030403020204" pitchFamily="34" charset="0"/>
          </a:endParaRPr>
        </a:p>
      </dgm:t>
    </dgm:pt>
    <dgm:pt modelId="{3EC04FA4-951E-4430-8E27-488AE8E91F6D}" type="parTrans" cxnId="{F178DFC0-9523-40A1-82D6-DECE7F499FCE}">
      <dgm:prSet/>
      <dgm:spPr/>
      <dgm:t>
        <a:bodyPr/>
        <a:lstStyle/>
        <a:p>
          <a:endParaRPr lang="sv-SE"/>
        </a:p>
      </dgm:t>
    </dgm:pt>
    <dgm:pt modelId="{31A8327A-6F51-EC48-935B-3FC7DB5216BA}" type="pres">
      <dgm:prSet presAssocID="{2E85D0C9-9841-45F7-A960-F1E78D266137}" presName="Name0" presStyleCnt="0">
        <dgm:presLayoutVars>
          <dgm:dir/>
          <dgm:resizeHandles val="exact"/>
        </dgm:presLayoutVars>
      </dgm:prSet>
      <dgm:spPr/>
    </dgm:pt>
    <dgm:pt modelId="{F2452E9E-28CB-B541-A22C-5728A1C210D9}" type="pres">
      <dgm:prSet presAssocID="{2E85D0C9-9841-45F7-A960-F1E78D266137}" presName="cycle" presStyleCnt="0"/>
      <dgm:spPr/>
    </dgm:pt>
    <dgm:pt modelId="{4AB41298-B56D-1340-B800-1BAC90DC4874}" type="pres">
      <dgm:prSet presAssocID="{D10AEC14-1E7C-4193-8609-AB83EE411120}" presName="nodeFirstNode" presStyleLbl="node1" presStyleIdx="0" presStyleCnt="5" custScaleX="74318">
        <dgm:presLayoutVars>
          <dgm:bulletEnabled val="1"/>
        </dgm:presLayoutVars>
      </dgm:prSet>
      <dgm:spPr/>
    </dgm:pt>
    <dgm:pt modelId="{19F03D68-6CA1-864C-8E9A-1F0E3FD4088C}" type="pres">
      <dgm:prSet presAssocID="{8FED94AC-33D2-493C-BAF0-1D3C9971468A}" presName="sibTransFirstNode" presStyleLbl="bgShp" presStyleIdx="0" presStyleCnt="1"/>
      <dgm:spPr/>
    </dgm:pt>
    <dgm:pt modelId="{8F0FBC66-6BDA-D447-B2F4-3CE21CB4029C}" type="pres">
      <dgm:prSet presAssocID="{65E577AE-FB2A-452A-B0D0-EC75F25D115F}" presName="nodeFollowingNodes" presStyleLbl="node1" presStyleIdx="1" presStyleCnt="5" custScaleX="74538" custRadScaleRad="140308" custRadScaleInc="8795">
        <dgm:presLayoutVars>
          <dgm:bulletEnabled val="1"/>
        </dgm:presLayoutVars>
      </dgm:prSet>
      <dgm:spPr/>
    </dgm:pt>
    <dgm:pt modelId="{21DCD360-7789-D044-8D92-FFF5BB0F6D2F}" type="pres">
      <dgm:prSet presAssocID="{2A50FE1B-0E01-46FE-97FC-283EF5EC72A2}" presName="nodeFollowingNodes" presStyleLbl="node1" presStyleIdx="2" presStyleCnt="5" custScaleX="71103" custRadScaleRad="115224" custRadScaleInc="-15671">
        <dgm:presLayoutVars>
          <dgm:bulletEnabled val="1"/>
        </dgm:presLayoutVars>
      </dgm:prSet>
      <dgm:spPr/>
    </dgm:pt>
    <dgm:pt modelId="{66905307-42F9-9840-960C-AE10F713F91D}" type="pres">
      <dgm:prSet presAssocID="{4BF280D8-1E99-4FE1-8AB7-2495EDA2282B}" presName="nodeFollowingNodes" presStyleLbl="node1" presStyleIdx="3" presStyleCnt="5" custScaleX="66881" custRadScaleRad="116974" custRadScaleInc="17452">
        <dgm:presLayoutVars>
          <dgm:bulletEnabled val="1"/>
        </dgm:presLayoutVars>
      </dgm:prSet>
      <dgm:spPr/>
    </dgm:pt>
    <dgm:pt modelId="{AEB6D2F2-F70B-484B-BAFA-DE81C2752BBC}" type="pres">
      <dgm:prSet presAssocID="{98F0B232-3754-43F1-8856-ADAB54FD70A5}" presName="nodeFollowingNodes" presStyleLbl="node1" presStyleIdx="4" presStyleCnt="5" custScaleX="69168" custRadScaleRad="133441" custRadScaleInc="-7683">
        <dgm:presLayoutVars>
          <dgm:bulletEnabled val="1"/>
        </dgm:presLayoutVars>
      </dgm:prSet>
      <dgm:spPr/>
    </dgm:pt>
  </dgm:ptLst>
  <dgm:cxnLst>
    <dgm:cxn modelId="{D61D4624-FCE0-4582-8605-FD7B79764E01}" srcId="{2E85D0C9-9841-45F7-A960-F1E78D266137}" destId="{98F0B232-3754-43F1-8856-ADAB54FD70A5}" srcOrd="4" destOrd="0" parTransId="{6F71B032-0628-48B9-ACA3-F60A9710E6FF}" sibTransId="{C0671338-CB11-442C-A223-24E90D39E597}"/>
    <dgm:cxn modelId="{D9B85F2B-D8C9-644F-93E8-65D85616EB52}" type="presOf" srcId="{2A50FE1B-0E01-46FE-97FC-283EF5EC72A2}" destId="{21DCD360-7789-D044-8D92-FFF5BB0F6D2F}" srcOrd="0" destOrd="0" presId="urn:microsoft.com/office/officeart/2005/8/layout/cycle3"/>
    <dgm:cxn modelId="{D98A5251-7FA1-2E4E-ABB6-85E1E3E548AC}" type="presOf" srcId="{2E85D0C9-9841-45F7-A960-F1E78D266137}" destId="{31A8327A-6F51-EC48-935B-3FC7DB5216BA}" srcOrd="0" destOrd="0" presId="urn:microsoft.com/office/officeart/2005/8/layout/cycle3"/>
    <dgm:cxn modelId="{A5A76667-BA0A-2B49-B513-25049D0D4678}" type="presOf" srcId="{D10AEC14-1E7C-4193-8609-AB83EE411120}" destId="{4AB41298-B56D-1340-B800-1BAC90DC4874}" srcOrd="0" destOrd="0" presId="urn:microsoft.com/office/officeart/2005/8/layout/cycle3"/>
    <dgm:cxn modelId="{712A5A80-1C66-3D4B-89BC-9EA19DF6908B}" type="presOf" srcId="{4BF280D8-1E99-4FE1-8AB7-2495EDA2282B}" destId="{66905307-42F9-9840-960C-AE10F713F91D}" srcOrd="0" destOrd="0" presId="urn:microsoft.com/office/officeart/2005/8/layout/cycle3"/>
    <dgm:cxn modelId="{64B9DE93-C372-467F-AA0F-E843A5FB9C1B}" srcId="{2E85D0C9-9841-45F7-A960-F1E78D266137}" destId="{D10AEC14-1E7C-4193-8609-AB83EE411120}" srcOrd="0" destOrd="0" parTransId="{9423A822-8F08-490B-B731-A54815D0D3CA}" sibTransId="{8FED94AC-33D2-493C-BAF0-1D3C9971468A}"/>
    <dgm:cxn modelId="{107CA5A1-E76F-7D48-9768-633A8DB4CE98}" type="presOf" srcId="{8FED94AC-33D2-493C-BAF0-1D3C9971468A}" destId="{19F03D68-6CA1-864C-8E9A-1F0E3FD4088C}" srcOrd="0" destOrd="0" presId="urn:microsoft.com/office/officeart/2005/8/layout/cycle3"/>
    <dgm:cxn modelId="{F178DFC0-9523-40A1-82D6-DECE7F499FCE}" srcId="{2E85D0C9-9841-45F7-A960-F1E78D266137}" destId="{65E577AE-FB2A-452A-B0D0-EC75F25D115F}" srcOrd="1" destOrd="0" parTransId="{3EC04FA4-951E-4430-8E27-488AE8E91F6D}" sibTransId="{02A8037E-BDB5-40AA-AB6A-A6A5FC568E13}"/>
    <dgm:cxn modelId="{077189C3-F5DD-464C-B485-5E6D97393216}" type="presOf" srcId="{65E577AE-FB2A-452A-B0D0-EC75F25D115F}" destId="{8F0FBC66-6BDA-D447-B2F4-3CE21CB4029C}" srcOrd="0" destOrd="0" presId="urn:microsoft.com/office/officeart/2005/8/layout/cycle3"/>
    <dgm:cxn modelId="{9CAE09DE-4568-4C5F-AAC4-CC60FB6DFD6F}" srcId="{2E85D0C9-9841-45F7-A960-F1E78D266137}" destId="{2A50FE1B-0E01-46FE-97FC-283EF5EC72A2}" srcOrd="2" destOrd="0" parTransId="{C5BC25D7-7B67-4FEB-82CE-E4CBCFC7DD00}" sibTransId="{30C47250-3334-4D44-9C5F-C76AFCCBA0A5}"/>
    <dgm:cxn modelId="{BAD225F5-2FD4-47B2-9497-D8B1760308B4}" srcId="{2E85D0C9-9841-45F7-A960-F1E78D266137}" destId="{4BF280D8-1E99-4FE1-8AB7-2495EDA2282B}" srcOrd="3" destOrd="0" parTransId="{80AA5A06-408A-403D-8A69-C330CA1DFDA9}" sibTransId="{01542041-F9D9-4CC6-9B85-67D1BBB41471}"/>
    <dgm:cxn modelId="{4E1D72F5-678B-3748-B030-E0C3D156B905}" type="presOf" srcId="{98F0B232-3754-43F1-8856-ADAB54FD70A5}" destId="{AEB6D2F2-F70B-484B-BAFA-DE81C2752BBC}" srcOrd="0" destOrd="0" presId="urn:microsoft.com/office/officeart/2005/8/layout/cycle3"/>
    <dgm:cxn modelId="{30EA6950-8870-A045-9422-CAC3A1A05A52}" type="presParOf" srcId="{31A8327A-6F51-EC48-935B-3FC7DB5216BA}" destId="{F2452E9E-28CB-B541-A22C-5728A1C210D9}" srcOrd="0" destOrd="0" presId="urn:microsoft.com/office/officeart/2005/8/layout/cycle3"/>
    <dgm:cxn modelId="{BA59B136-1FFC-BA43-9140-BA09B4DBE6F4}" type="presParOf" srcId="{F2452E9E-28CB-B541-A22C-5728A1C210D9}" destId="{4AB41298-B56D-1340-B800-1BAC90DC4874}" srcOrd="0" destOrd="0" presId="urn:microsoft.com/office/officeart/2005/8/layout/cycle3"/>
    <dgm:cxn modelId="{9B8BE8DF-B7A6-4B4E-8309-28BCBE77C005}" type="presParOf" srcId="{F2452E9E-28CB-B541-A22C-5728A1C210D9}" destId="{19F03D68-6CA1-864C-8E9A-1F0E3FD4088C}" srcOrd="1" destOrd="0" presId="urn:microsoft.com/office/officeart/2005/8/layout/cycle3"/>
    <dgm:cxn modelId="{61818861-A644-244C-BA53-81087B2A7C98}" type="presParOf" srcId="{F2452E9E-28CB-B541-A22C-5728A1C210D9}" destId="{8F0FBC66-6BDA-D447-B2F4-3CE21CB4029C}" srcOrd="2" destOrd="0" presId="urn:microsoft.com/office/officeart/2005/8/layout/cycle3"/>
    <dgm:cxn modelId="{313DA5BD-2003-4649-9D9A-E2CED5759009}" type="presParOf" srcId="{F2452E9E-28CB-B541-A22C-5728A1C210D9}" destId="{21DCD360-7789-D044-8D92-FFF5BB0F6D2F}" srcOrd="3" destOrd="0" presId="urn:microsoft.com/office/officeart/2005/8/layout/cycle3"/>
    <dgm:cxn modelId="{C9959CD3-2848-064A-BFC7-2C5A2D7A3048}" type="presParOf" srcId="{F2452E9E-28CB-B541-A22C-5728A1C210D9}" destId="{66905307-42F9-9840-960C-AE10F713F91D}" srcOrd="4" destOrd="0" presId="urn:microsoft.com/office/officeart/2005/8/layout/cycle3"/>
    <dgm:cxn modelId="{09477F30-E8D9-7A4C-8FBB-78A9F66F3C69}" type="presParOf" srcId="{F2452E9E-28CB-B541-A22C-5728A1C210D9}" destId="{AEB6D2F2-F70B-484B-BAFA-DE81C2752BBC}" srcOrd="5"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F03D68-6CA1-864C-8E9A-1F0E3FD4088C}">
      <dsp:nvSpPr>
        <dsp:cNvPr id="0" name=""/>
        <dsp:cNvSpPr/>
      </dsp:nvSpPr>
      <dsp:spPr>
        <a:xfrm>
          <a:off x="2732873" y="97882"/>
          <a:ext cx="3838812" cy="3838812"/>
        </a:xfrm>
        <a:prstGeom prst="circularArrow">
          <a:avLst>
            <a:gd name="adj1" fmla="val 5544"/>
            <a:gd name="adj2" fmla="val 330680"/>
            <a:gd name="adj3" fmla="val 14330490"/>
            <a:gd name="adj4" fmla="val 17056897"/>
            <a:gd name="adj5" fmla="val 5757"/>
          </a:avLst>
        </a:prstGeom>
        <a:solidFill>
          <a:srgbClr val="1D506C"/>
        </a:solidFill>
        <a:ln>
          <a:noFill/>
        </a:ln>
        <a:effectLst/>
      </dsp:spPr>
      <dsp:style>
        <a:lnRef idx="0">
          <a:scrgbClr r="0" g="0" b="0"/>
        </a:lnRef>
        <a:fillRef idx="1">
          <a:scrgbClr r="0" g="0" b="0"/>
        </a:fillRef>
        <a:effectRef idx="0">
          <a:scrgbClr r="0" g="0" b="0"/>
        </a:effectRef>
        <a:fontRef idx="minor"/>
      </dsp:style>
    </dsp:sp>
    <dsp:sp modelId="{4AB41298-B56D-1340-B800-1BAC90DC4874}">
      <dsp:nvSpPr>
        <dsp:cNvPr id="0" name=""/>
        <dsp:cNvSpPr/>
      </dsp:nvSpPr>
      <dsp:spPr>
        <a:xfrm>
          <a:off x="3976842" y="80"/>
          <a:ext cx="1350874" cy="908847"/>
        </a:xfrm>
        <a:prstGeom prst="roundRect">
          <a:avLst/>
        </a:prstGeom>
        <a:blipFill rotWithShape="0">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sv-SE" sz="2000" b="1" i="0" kern="1200" dirty="0">
              <a:solidFill>
                <a:schemeClr val="bg1"/>
              </a:solidFill>
              <a:latin typeface="Myriad Pro" panose="020B0503030403020204" pitchFamily="34" charset="0"/>
            </a:rPr>
            <a:t>Gödsel</a:t>
          </a:r>
        </a:p>
      </dsp:txBody>
      <dsp:txXfrm>
        <a:off x="4021208" y="44446"/>
        <a:ext cx="1262142" cy="820115"/>
      </dsp:txXfrm>
    </dsp:sp>
    <dsp:sp modelId="{8F0FBC66-6BDA-D447-B2F4-3CE21CB4029C}">
      <dsp:nvSpPr>
        <dsp:cNvPr id="0" name=""/>
        <dsp:cNvSpPr/>
      </dsp:nvSpPr>
      <dsp:spPr>
        <a:xfrm>
          <a:off x="6215316" y="1131243"/>
          <a:ext cx="1354873" cy="908847"/>
        </a:xfrm>
        <a:prstGeom prst="roundRect">
          <a:avLst/>
        </a:prstGeom>
        <a:blipFill rotWithShape="0">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sv-SE" sz="2000" b="1" i="0" kern="1200" dirty="0">
              <a:solidFill>
                <a:schemeClr val="bg1"/>
              </a:solidFill>
              <a:latin typeface="Myriad Pro" panose="020B0503030403020204" pitchFamily="34" charset="0"/>
            </a:rPr>
            <a:t>Lagring</a:t>
          </a:r>
        </a:p>
      </dsp:txBody>
      <dsp:txXfrm>
        <a:off x="6259682" y="1175609"/>
        <a:ext cx="1266141" cy="820115"/>
      </dsp:txXfrm>
    </dsp:sp>
    <dsp:sp modelId="{21DCD360-7789-D044-8D92-FFF5BB0F6D2F}">
      <dsp:nvSpPr>
        <dsp:cNvPr id="0" name=""/>
        <dsp:cNvSpPr/>
      </dsp:nvSpPr>
      <dsp:spPr>
        <a:xfrm>
          <a:off x="5349174" y="2961469"/>
          <a:ext cx="1292435" cy="908847"/>
        </a:xfrm>
        <a:prstGeom prst="roundRect">
          <a:avLst/>
        </a:prstGeom>
        <a:blipFill rotWithShape="0">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sv-SE" sz="2000" b="1" i="0" kern="1200" dirty="0">
              <a:solidFill>
                <a:schemeClr val="bg1"/>
              </a:solidFill>
              <a:latin typeface="Myriad Pro" panose="020B0503030403020204" pitchFamily="34" charset="0"/>
            </a:rPr>
            <a:t>Åker</a:t>
          </a:r>
          <a:r>
            <a:rPr lang="sv-SE" sz="2000" b="1" i="0" kern="1200" dirty="0">
              <a:latin typeface="Myriad Pro" panose="020B0503030403020204" pitchFamily="34" charset="0"/>
            </a:rPr>
            <a:t> </a:t>
          </a:r>
        </a:p>
      </dsp:txBody>
      <dsp:txXfrm>
        <a:off x="5393540" y="3005835"/>
        <a:ext cx="1203703" cy="820115"/>
      </dsp:txXfrm>
    </dsp:sp>
    <dsp:sp modelId="{66905307-42F9-9840-960C-AE10F713F91D}">
      <dsp:nvSpPr>
        <dsp:cNvPr id="0" name=""/>
        <dsp:cNvSpPr/>
      </dsp:nvSpPr>
      <dsp:spPr>
        <a:xfrm>
          <a:off x="2656085" y="2955920"/>
          <a:ext cx="1215692" cy="908847"/>
        </a:xfrm>
        <a:prstGeom prst="roundRect">
          <a:avLst/>
        </a:prstGeom>
        <a:blipFill rotWithShape="0">
          <a:blip xmlns:r="http://schemas.openxmlformats.org/officeDocument/2006/relationships" r:embed="rId4" cstate="screen">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sv-SE" sz="2000" b="1" i="0" kern="1200" dirty="0">
              <a:solidFill>
                <a:schemeClr val="bg1"/>
              </a:solidFill>
              <a:latin typeface="Myriad Pro" panose="020B0503030403020204" pitchFamily="34" charset="0"/>
            </a:rPr>
            <a:t>Foder</a:t>
          </a:r>
        </a:p>
      </dsp:txBody>
      <dsp:txXfrm>
        <a:off x="2700451" y="3000286"/>
        <a:ext cx="1126960" cy="820115"/>
      </dsp:txXfrm>
    </dsp:sp>
    <dsp:sp modelId="{AEB6D2F2-F70B-484B-BAFA-DE81C2752BBC}">
      <dsp:nvSpPr>
        <dsp:cNvPr id="0" name=""/>
        <dsp:cNvSpPr/>
      </dsp:nvSpPr>
      <dsp:spPr>
        <a:xfrm>
          <a:off x="1898575" y="1131221"/>
          <a:ext cx="1257263" cy="908847"/>
        </a:xfrm>
        <a:prstGeom prst="roundRect">
          <a:avLst/>
        </a:prstGeom>
        <a:blipFill rotWithShape="0">
          <a:blip xmlns:r="http://schemas.openxmlformats.org/officeDocument/2006/relationships" r:embed="rId5" cstate="screen">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sv-SE" sz="2000" b="1" i="0" kern="1200" dirty="0">
              <a:solidFill>
                <a:schemeClr val="bg1"/>
              </a:solidFill>
              <a:latin typeface="Myriad Pro" panose="020B0503030403020204" pitchFamily="34" charset="0"/>
            </a:rPr>
            <a:t>Häst</a:t>
          </a:r>
        </a:p>
      </dsp:txBody>
      <dsp:txXfrm>
        <a:off x="1942941" y="1175587"/>
        <a:ext cx="1168531" cy="820115"/>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E5A4F1-F42A-444A-8B4F-82DCDC76813D}" type="datetimeFigureOut">
              <a:rPr lang="sv-SE" smtClean="0"/>
              <a:t>2024-11-13</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7B8CD3-E60D-4E28-9A63-278B121C3AAD}" type="slidenum">
              <a:rPr lang="sv-SE" smtClean="0"/>
              <a:t>‹#›</a:t>
            </a:fld>
            <a:endParaRPr lang="sv-SE"/>
          </a:p>
        </p:txBody>
      </p:sp>
    </p:spTree>
    <p:extLst>
      <p:ext uri="{BB962C8B-B14F-4D97-AF65-F5344CB8AC3E}">
        <p14:creationId xmlns:p14="http://schemas.microsoft.com/office/powerpoint/2010/main" val="23989862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ffectLst/>
                <a:latin typeface="Calibri" panose="020F0502020204030204" pitchFamily="34" charset="0"/>
                <a:ea typeface="Calibri" panose="020F0502020204030204" pitchFamily="34" charset="0"/>
                <a:cs typeface="Times New Roman" panose="02020603050405020304" pitchFamily="18" charset="0"/>
              </a:rPr>
              <a:t>Idag ska jag prata om något som är viktigt för att vi ska få bedriva en hästverksamhet – nämligen hanteringen av hästarnas gödsel. Det är inte det första som vi inom hästnäringen tänker på när men det är viktigt att hantera gödseln korrekt för att vi ska få myndigheternas tillstånd för att få hålla hästar.</a:t>
            </a:r>
            <a:endParaRPr lang="sv-SE" dirty="0"/>
          </a:p>
          <a:p>
            <a:endParaRPr lang="sv-SE" dirty="0"/>
          </a:p>
        </p:txBody>
      </p:sp>
      <p:sp>
        <p:nvSpPr>
          <p:cNvPr id="4" name="Platshållare för bildnummer 3"/>
          <p:cNvSpPr>
            <a:spLocks noGrp="1"/>
          </p:cNvSpPr>
          <p:nvPr>
            <p:ph type="sldNum" sz="quarter" idx="5"/>
          </p:nvPr>
        </p:nvSpPr>
        <p:spPr/>
        <p:txBody>
          <a:bodyPr/>
          <a:lstStyle/>
          <a:p>
            <a:fld id="{FB7B8CD3-E60D-4E28-9A63-278B121C3AAD}" type="slidenum">
              <a:rPr lang="sv-SE" smtClean="0"/>
              <a:t>1</a:t>
            </a:fld>
            <a:endParaRPr lang="sv-SE"/>
          </a:p>
        </p:txBody>
      </p:sp>
    </p:spTree>
    <p:extLst>
      <p:ext uri="{BB962C8B-B14F-4D97-AF65-F5344CB8AC3E}">
        <p14:creationId xmlns:p14="http://schemas.microsoft.com/office/powerpoint/2010/main" val="10870929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685800" y="1143000"/>
            <a:ext cx="5486400" cy="3086100"/>
          </a:xfrm>
        </p:spPr>
      </p:sp>
      <p:sp>
        <p:nvSpPr>
          <p:cNvPr id="3" name="Platshållare för anteckningar 2"/>
          <p:cNvSpPr>
            <a:spLocks noGrp="1"/>
          </p:cNvSpPr>
          <p:nvPr>
            <p:ph type="body" idx="1"/>
          </p:nvPr>
        </p:nvSpPr>
        <p:spPr/>
        <p:txBody>
          <a:bodyPr/>
          <a:lstStyle/>
          <a:p>
            <a:r>
              <a:rPr lang="sv-SE" dirty="0"/>
              <a:t>Hästgödsel som hanteras korrekt och återförs till åkern är bra för miljön då den minskar behovet av handelsgödsel.</a:t>
            </a:r>
          </a:p>
        </p:txBody>
      </p:sp>
      <p:sp>
        <p:nvSpPr>
          <p:cNvPr id="4" name="Platshållare för bildnummer 3"/>
          <p:cNvSpPr>
            <a:spLocks noGrp="1"/>
          </p:cNvSpPr>
          <p:nvPr>
            <p:ph type="sldNum" sz="quarter" idx="5"/>
          </p:nvPr>
        </p:nvSpPr>
        <p:spPr/>
        <p:txBody>
          <a:bodyPr/>
          <a:lstStyle/>
          <a:p>
            <a:fld id="{347F790E-14B6-444A-91CE-DDEA60FADC6E}" type="slidenum">
              <a:rPr lang="sv-SE" smtClean="0"/>
              <a:t>10</a:t>
            </a:fld>
            <a:endParaRPr lang="sv-SE"/>
          </a:p>
        </p:txBody>
      </p:sp>
    </p:spTree>
    <p:extLst>
      <p:ext uri="{BB962C8B-B14F-4D97-AF65-F5344CB8AC3E}">
        <p14:creationId xmlns:p14="http://schemas.microsoft.com/office/powerpoint/2010/main" val="14630817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685800" y="1143000"/>
            <a:ext cx="5486400" cy="3086100"/>
          </a:xfrm>
        </p:spPr>
      </p:sp>
      <p:sp>
        <p:nvSpPr>
          <p:cNvPr id="3" name="Platshållare för anteckningar 2"/>
          <p:cNvSpPr>
            <a:spLocks noGrp="1"/>
          </p:cNvSpPr>
          <p:nvPr>
            <p:ph type="body" idx="1"/>
          </p:nvPr>
        </p:nvSpPr>
        <p:spPr/>
        <p:txBody>
          <a:bodyPr/>
          <a:lstStyle/>
          <a:p>
            <a:r>
              <a:rPr lang="sv-SE" dirty="0"/>
              <a:t>Dela in eleverna i mindre grupper t ex 4-5 per grupp och låt dem fundera på frågorna i ca 10 min innan de återsamlas i helklass. Varje grupp berätta vad de pratade samtidigt som läraren gör anteckningar som sedan kan användas för att sammanfatta elevernas svar. Totalt tar denna bild ca 20-25 min beroende på antal elever i klassen.</a:t>
            </a:r>
          </a:p>
        </p:txBody>
      </p:sp>
      <p:sp>
        <p:nvSpPr>
          <p:cNvPr id="4" name="Platshållare för bildnummer 3"/>
          <p:cNvSpPr>
            <a:spLocks noGrp="1"/>
          </p:cNvSpPr>
          <p:nvPr>
            <p:ph type="sldNum" sz="quarter" idx="5"/>
          </p:nvPr>
        </p:nvSpPr>
        <p:spPr/>
        <p:txBody>
          <a:bodyPr/>
          <a:lstStyle/>
          <a:p>
            <a:fld id="{347F790E-14B6-444A-91CE-DDEA60FADC6E}" type="slidenum">
              <a:rPr lang="sv-SE" smtClean="0"/>
              <a:t>11</a:t>
            </a:fld>
            <a:endParaRPr lang="sv-SE"/>
          </a:p>
        </p:txBody>
      </p:sp>
    </p:spTree>
    <p:extLst>
      <p:ext uri="{BB962C8B-B14F-4D97-AF65-F5344CB8AC3E}">
        <p14:creationId xmlns:p14="http://schemas.microsoft.com/office/powerpoint/2010/main" val="7917771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Beskriv vad som gödseln innehåller samt fakta om vad hästens produktion av gödsel</a:t>
            </a:r>
          </a:p>
        </p:txBody>
      </p:sp>
      <p:sp>
        <p:nvSpPr>
          <p:cNvPr id="4" name="Platshållare för bildnummer 3"/>
          <p:cNvSpPr>
            <a:spLocks noGrp="1"/>
          </p:cNvSpPr>
          <p:nvPr>
            <p:ph type="sldNum" sz="quarter" idx="5"/>
          </p:nvPr>
        </p:nvSpPr>
        <p:spPr/>
        <p:txBody>
          <a:bodyPr/>
          <a:lstStyle/>
          <a:p>
            <a:fld id="{FB7B8CD3-E60D-4E28-9A63-278B121C3AAD}" type="slidenum">
              <a:rPr lang="sv-SE" smtClean="0"/>
              <a:t>2</a:t>
            </a:fld>
            <a:endParaRPr lang="sv-SE"/>
          </a:p>
        </p:txBody>
      </p:sp>
    </p:spTree>
    <p:extLst>
      <p:ext uri="{BB962C8B-B14F-4D97-AF65-F5344CB8AC3E}">
        <p14:creationId xmlns:p14="http://schemas.microsoft.com/office/powerpoint/2010/main" val="2845674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685800" y="1143000"/>
            <a:ext cx="5486400" cy="3086100"/>
          </a:xfrm>
        </p:spPr>
      </p:sp>
      <p:sp>
        <p:nvSpPr>
          <p:cNvPr id="3" name="Platshållare för anteckningar 2"/>
          <p:cNvSpPr>
            <a:spLocks noGrp="1"/>
          </p:cNvSpPr>
          <p:nvPr>
            <p:ph type="body" idx="1"/>
          </p:nvPr>
        </p:nvSpPr>
        <p:spPr/>
        <p:txBody>
          <a:bodyPr/>
          <a:lstStyle/>
          <a:p>
            <a:r>
              <a:rPr lang="sv-SE" dirty="0"/>
              <a:t>Kompletterande info till bilden: Genom att beräkna foderstater till varje häst så kan överskott av olika näringsämnen minska. Ur miljösynpunkt är det framförallt viktigt att undvika överskott av protein och fosfor då detta kan påverka både miljön i stallet och risken för algblomning samt igenväxning av  sjöar.</a:t>
            </a:r>
          </a:p>
          <a:p>
            <a:r>
              <a:rPr lang="sv-SE" dirty="0"/>
              <a:t>Även om torvbrytning har en stor påverkan på naturen så binder det kvävet bäst och kan då bidra till ett högre näringsvärde på den gödsel som sprids på åker samt förbättra miljön i stallet på grund av bättre förmåga att binda kväve jämfört med de andra strömedlen (se fortsättning om strömedlens olika egenskaper i nästa bild)</a:t>
            </a:r>
          </a:p>
        </p:txBody>
      </p:sp>
      <p:sp>
        <p:nvSpPr>
          <p:cNvPr id="4" name="Platshållare för bildnummer 3"/>
          <p:cNvSpPr>
            <a:spLocks noGrp="1"/>
          </p:cNvSpPr>
          <p:nvPr>
            <p:ph type="sldNum" sz="quarter" idx="5"/>
          </p:nvPr>
        </p:nvSpPr>
        <p:spPr/>
        <p:txBody>
          <a:bodyPr/>
          <a:lstStyle/>
          <a:p>
            <a:fld id="{347F790E-14B6-444A-91CE-DDEA60FADC6E}" type="slidenum">
              <a:rPr lang="sv-SE" smtClean="0"/>
              <a:t>3</a:t>
            </a:fld>
            <a:endParaRPr lang="sv-SE"/>
          </a:p>
        </p:txBody>
      </p:sp>
    </p:spTree>
    <p:extLst>
      <p:ext uri="{BB962C8B-B14F-4D97-AF65-F5344CB8AC3E}">
        <p14:creationId xmlns:p14="http://schemas.microsoft.com/office/powerpoint/2010/main" val="9065931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685800" y="1143000"/>
            <a:ext cx="5486400" cy="3086100"/>
          </a:xfrm>
        </p:spPr>
      </p:sp>
      <p:sp>
        <p:nvSpPr>
          <p:cNvPr id="3" name="Platshållare för anteckningar 2"/>
          <p:cNvSpPr>
            <a:spLocks noGrp="1"/>
          </p:cNvSpPr>
          <p:nvPr>
            <p:ph type="body" idx="1"/>
          </p:nvPr>
        </p:nvSpPr>
        <p:spPr/>
        <p:txBody>
          <a:bodyPr/>
          <a:lstStyle/>
          <a:p>
            <a:r>
              <a:rPr lang="sv-SE" dirty="0"/>
              <a:t>Beskriv de olika strömedlens olika egenskaper</a:t>
            </a:r>
          </a:p>
        </p:txBody>
      </p:sp>
      <p:sp>
        <p:nvSpPr>
          <p:cNvPr id="4" name="Platshållare för bildnummer 3"/>
          <p:cNvSpPr>
            <a:spLocks noGrp="1"/>
          </p:cNvSpPr>
          <p:nvPr>
            <p:ph type="sldNum" sz="quarter" idx="5"/>
          </p:nvPr>
        </p:nvSpPr>
        <p:spPr/>
        <p:txBody>
          <a:bodyPr/>
          <a:lstStyle/>
          <a:p>
            <a:fld id="{347F790E-14B6-444A-91CE-DDEA60FADC6E}" type="slidenum">
              <a:rPr lang="sv-SE" smtClean="0"/>
              <a:t>4</a:t>
            </a:fld>
            <a:endParaRPr lang="sv-SE"/>
          </a:p>
        </p:txBody>
      </p:sp>
    </p:spTree>
    <p:extLst>
      <p:ext uri="{BB962C8B-B14F-4D97-AF65-F5344CB8AC3E}">
        <p14:creationId xmlns:p14="http://schemas.microsoft.com/office/powerpoint/2010/main" val="11075441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685800" y="1143000"/>
            <a:ext cx="5486400" cy="3086100"/>
          </a:xfrm>
        </p:spPr>
      </p:sp>
      <p:sp>
        <p:nvSpPr>
          <p:cNvPr id="3" name="Platshållare för anteckningar 2"/>
          <p:cNvSpPr>
            <a:spLocks noGrp="1"/>
          </p:cNvSpPr>
          <p:nvPr>
            <p:ph type="body" idx="1"/>
          </p:nvPr>
        </p:nvSpPr>
        <p:spPr/>
        <p:txBody>
          <a:bodyPr/>
          <a:lstStyle/>
          <a:p>
            <a:r>
              <a:rPr lang="sv-SE" dirty="0"/>
              <a:t>Påpeka att: </a:t>
            </a:r>
          </a:p>
          <a:p>
            <a:pPr marL="171450" indent="-171450">
              <a:buFont typeface="Arial" panose="020B0604020202020204" pitchFamily="34" charset="0"/>
              <a:buChar char="•"/>
            </a:pPr>
            <a:r>
              <a:rPr lang="sv-SE" dirty="0"/>
              <a:t>föreskrifterna gäller stallar med fler än 10 stallplatser och om man inte sprider gödseln på egen mark. </a:t>
            </a:r>
          </a:p>
          <a:p>
            <a:pPr marL="171450" indent="-171450">
              <a:buFont typeface="Arial" panose="020B0604020202020204" pitchFamily="34" charset="0"/>
              <a:buChar char="•"/>
            </a:pPr>
            <a:r>
              <a:rPr lang="sv-SE" dirty="0"/>
              <a:t>fokus är på gödselns innehåll av fosfor för att minska risken för algblomning och igenväxning. </a:t>
            </a:r>
          </a:p>
          <a:p>
            <a:pPr marL="171450" indent="-171450">
              <a:buFont typeface="Arial" panose="020B0604020202020204" pitchFamily="34" charset="0"/>
              <a:buChar char="•"/>
            </a:pPr>
            <a:r>
              <a:rPr lang="sv-SE" dirty="0"/>
              <a:t>det föreslagna antal hästar/ponnyer per ha förutsätter att ingen överutfodring av fosfor sker dvs att foderstater beräknats.</a:t>
            </a:r>
          </a:p>
        </p:txBody>
      </p:sp>
      <p:sp>
        <p:nvSpPr>
          <p:cNvPr id="4" name="Platshållare för bildnummer 3"/>
          <p:cNvSpPr>
            <a:spLocks noGrp="1"/>
          </p:cNvSpPr>
          <p:nvPr>
            <p:ph type="sldNum" sz="quarter" idx="5"/>
          </p:nvPr>
        </p:nvSpPr>
        <p:spPr/>
        <p:txBody>
          <a:bodyPr/>
          <a:lstStyle/>
          <a:p>
            <a:fld id="{347F790E-14B6-444A-91CE-DDEA60FADC6E}" type="slidenum">
              <a:rPr lang="sv-SE" smtClean="0"/>
              <a:t>5</a:t>
            </a:fld>
            <a:endParaRPr lang="sv-SE"/>
          </a:p>
        </p:txBody>
      </p:sp>
    </p:spTree>
    <p:extLst>
      <p:ext uri="{BB962C8B-B14F-4D97-AF65-F5344CB8AC3E}">
        <p14:creationId xmlns:p14="http://schemas.microsoft.com/office/powerpoint/2010/main" val="23774880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685800" y="1143000"/>
            <a:ext cx="5486400" cy="3086100"/>
          </a:xfrm>
        </p:spPr>
      </p:sp>
      <p:sp>
        <p:nvSpPr>
          <p:cNvPr id="3" name="Platshållare för anteckningar 2"/>
          <p:cNvSpPr>
            <a:spLocks noGrp="1"/>
          </p:cNvSpPr>
          <p:nvPr>
            <p:ph type="body" idx="1"/>
          </p:nvPr>
        </p:nvSpPr>
        <p:spPr/>
        <p:txBody>
          <a:bodyPr/>
          <a:lstStyle/>
          <a:p>
            <a:r>
              <a:rPr lang="sv-SE" dirty="0"/>
              <a:t>Då större hästanläggningar har större lokal miljöpåverkan så har föreskrifterna fokuserat på dem. Men varje enskild häst påverkar också risken för algblomning/igenväxning av sjöar så det är viktigt att även sköta gödselhanteringen på ett bra sätt även i de mindre stallarna, speciellt i de känsliga områdena utmed våra kuster och större sjöarna Vänern, Vättern och Mälaren.</a:t>
            </a:r>
          </a:p>
        </p:txBody>
      </p:sp>
      <p:sp>
        <p:nvSpPr>
          <p:cNvPr id="4" name="Platshållare för bildnummer 3"/>
          <p:cNvSpPr>
            <a:spLocks noGrp="1"/>
          </p:cNvSpPr>
          <p:nvPr>
            <p:ph type="sldNum" sz="quarter" idx="5"/>
          </p:nvPr>
        </p:nvSpPr>
        <p:spPr/>
        <p:txBody>
          <a:bodyPr/>
          <a:lstStyle/>
          <a:p>
            <a:fld id="{347F790E-14B6-444A-91CE-DDEA60FADC6E}" type="slidenum">
              <a:rPr lang="sv-SE" smtClean="0"/>
              <a:t>6</a:t>
            </a:fld>
            <a:endParaRPr lang="sv-SE"/>
          </a:p>
        </p:txBody>
      </p:sp>
    </p:spTree>
    <p:extLst>
      <p:ext uri="{BB962C8B-B14F-4D97-AF65-F5344CB8AC3E}">
        <p14:creationId xmlns:p14="http://schemas.microsoft.com/office/powerpoint/2010/main" val="28263016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685800" y="1143000"/>
            <a:ext cx="5486400" cy="3086100"/>
          </a:xfrm>
        </p:spPr>
      </p:sp>
      <p:sp>
        <p:nvSpPr>
          <p:cNvPr id="3" name="Platshållare för anteckningar 2"/>
          <p:cNvSpPr>
            <a:spLocks noGrp="1"/>
          </p:cNvSpPr>
          <p:nvPr>
            <p:ph type="body" idx="1"/>
          </p:nvPr>
        </p:nvSpPr>
        <p:spPr/>
        <p:txBody>
          <a:bodyPr/>
          <a:lstStyle/>
          <a:p>
            <a:r>
              <a:rPr lang="sv-SE" dirty="0"/>
              <a:t>Vad som menas med korrekt lagring av hästgödsel</a:t>
            </a:r>
          </a:p>
        </p:txBody>
      </p:sp>
      <p:sp>
        <p:nvSpPr>
          <p:cNvPr id="4" name="Platshållare för bildnummer 3"/>
          <p:cNvSpPr>
            <a:spLocks noGrp="1"/>
          </p:cNvSpPr>
          <p:nvPr>
            <p:ph type="sldNum" sz="quarter" idx="5"/>
          </p:nvPr>
        </p:nvSpPr>
        <p:spPr/>
        <p:txBody>
          <a:bodyPr/>
          <a:lstStyle/>
          <a:p>
            <a:fld id="{347F790E-14B6-444A-91CE-DDEA60FADC6E}" type="slidenum">
              <a:rPr lang="sv-SE" smtClean="0"/>
              <a:t>7</a:t>
            </a:fld>
            <a:endParaRPr lang="sv-SE"/>
          </a:p>
        </p:txBody>
      </p:sp>
    </p:spTree>
    <p:extLst>
      <p:ext uri="{BB962C8B-B14F-4D97-AF65-F5344CB8AC3E}">
        <p14:creationId xmlns:p14="http://schemas.microsoft.com/office/powerpoint/2010/main" val="11246445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685800" y="1143000"/>
            <a:ext cx="5486400" cy="3086100"/>
          </a:xfrm>
        </p:spPr>
      </p:sp>
      <p:sp>
        <p:nvSpPr>
          <p:cNvPr id="3" name="Platshållare för anteckningar 2"/>
          <p:cNvSpPr>
            <a:spLocks noGrp="1"/>
          </p:cNvSpPr>
          <p:nvPr>
            <p:ph type="body" idx="1"/>
          </p:nvPr>
        </p:nvSpPr>
        <p:spPr/>
        <p:txBody>
          <a:bodyPr/>
          <a:lstStyle/>
          <a:p>
            <a:r>
              <a:rPr lang="sv-SE" dirty="0"/>
              <a:t>Gödseljournalen måste kunna visas upp för myndigheterna om de skulle efterfråga den. Oftast är det kommunen som har denna tillsyn</a:t>
            </a:r>
          </a:p>
        </p:txBody>
      </p:sp>
      <p:sp>
        <p:nvSpPr>
          <p:cNvPr id="4" name="Platshållare för bildnummer 3"/>
          <p:cNvSpPr>
            <a:spLocks noGrp="1"/>
          </p:cNvSpPr>
          <p:nvPr>
            <p:ph type="sldNum" sz="quarter" idx="5"/>
          </p:nvPr>
        </p:nvSpPr>
        <p:spPr/>
        <p:txBody>
          <a:bodyPr/>
          <a:lstStyle/>
          <a:p>
            <a:fld id="{347F790E-14B6-444A-91CE-DDEA60FADC6E}" type="slidenum">
              <a:rPr lang="sv-SE" smtClean="0"/>
              <a:t>8</a:t>
            </a:fld>
            <a:endParaRPr lang="sv-SE"/>
          </a:p>
        </p:txBody>
      </p:sp>
    </p:spTree>
    <p:extLst>
      <p:ext uri="{BB962C8B-B14F-4D97-AF65-F5344CB8AC3E}">
        <p14:creationId xmlns:p14="http://schemas.microsoft.com/office/powerpoint/2010/main" val="40978329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685800" y="1143000"/>
            <a:ext cx="5486400" cy="3086100"/>
          </a:xfrm>
        </p:spPr>
      </p:sp>
      <p:sp>
        <p:nvSpPr>
          <p:cNvPr id="3" name="Platshållare för anteckningar 2"/>
          <p:cNvSpPr>
            <a:spLocks noGrp="1"/>
          </p:cNvSpPr>
          <p:nvPr>
            <p:ph type="body" idx="1"/>
          </p:nvPr>
        </p:nvSpPr>
        <p:spPr/>
        <p:txBody>
          <a:bodyPr/>
          <a:lstStyle/>
          <a:p>
            <a:r>
              <a:rPr lang="sv-SE" dirty="0"/>
              <a:t>Målsättningen med gödselhanteringen är att den ska ingå återföras till åkern det vill säga ingå i ett kretslopp. Beskriv hur ett lämpligt kretslopp kan se ut, gärna med konkreta exempel på hur detta sker i det stall som eleverna får sin undervisning i.</a:t>
            </a:r>
          </a:p>
        </p:txBody>
      </p:sp>
      <p:sp>
        <p:nvSpPr>
          <p:cNvPr id="4" name="Platshållare för bildnummer 3"/>
          <p:cNvSpPr>
            <a:spLocks noGrp="1"/>
          </p:cNvSpPr>
          <p:nvPr>
            <p:ph type="sldNum" sz="quarter" idx="5"/>
          </p:nvPr>
        </p:nvSpPr>
        <p:spPr/>
        <p:txBody>
          <a:bodyPr/>
          <a:lstStyle/>
          <a:p>
            <a:fld id="{347F790E-14B6-444A-91CE-DDEA60FADC6E}" type="slidenum">
              <a:rPr lang="sv-SE" smtClean="0"/>
              <a:t>9</a:t>
            </a:fld>
            <a:endParaRPr lang="sv-SE"/>
          </a:p>
        </p:txBody>
      </p:sp>
    </p:spTree>
    <p:extLst>
      <p:ext uri="{BB962C8B-B14F-4D97-AF65-F5344CB8AC3E}">
        <p14:creationId xmlns:p14="http://schemas.microsoft.com/office/powerpoint/2010/main" val="29379270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B1B458B-D026-220C-0F63-55DAA0602DDB}"/>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43951B77-58E4-D59C-3059-C0B4B54DA2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F7A3D640-013A-7006-0A96-59D77CD17E3C}"/>
              </a:ext>
            </a:extLst>
          </p:cNvPr>
          <p:cNvSpPr>
            <a:spLocks noGrp="1"/>
          </p:cNvSpPr>
          <p:nvPr>
            <p:ph type="dt" sz="half" idx="10"/>
          </p:nvPr>
        </p:nvSpPr>
        <p:spPr/>
        <p:txBody>
          <a:bodyPr/>
          <a:lstStyle/>
          <a:p>
            <a:fld id="{9EA2D735-4CB4-49D3-B78F-80EC03B65ADC}" type="datetimeFigureOut">
              <a:rPr lang="sv-SE" smtClean="0"/>
              <a:t>2024-11-13</a:t>
            </a:fld>
            <a:endParaRPr lang="sv-SE"/>
          </a:p>
        </p:txBody>
      </p:sp>
      <p:sp>
        <p:nvSpPr>
          <p:cNvPr id="5" name="Platshållare för sidfot 4">
            <a:extLst>
              <a:ext uri="{FF2B5EF4-FFF2-40B4-BE49-F238E27FC236}">
                <a16:creationId xmlns:a16="http://schemas.microsoft.com/office/drawing/2014/main" id="{F019D6B2-47C4-A4D6-E23A-883306238BBC}"/>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4C55A3E8-570F-A373-B9FE-D91430B4827A}"/>
              </a:ext>
            </a:extLst>
          </p:cNvPr>
          <p:cNvSpPr>
            <a:spLocks noGrp="1"/>
          </p:cNvSpPr>
          <p:nvPr>
            <p:ph type="sldNum" sz="quarter" idx="12"/>
          </p:nvPr>
        </p:nvSpPr>
        <p:spPr/>
        <p:txBody>
          <a:bodyPr/>
          <a:lstStyle/>
          <a:p>
            <a:fld id="{E643801F-C16A-4931-8F87-CEE0A5E71574}" type="slidenum">
              <a:rPr lang="sv-SE" smtClean="0"/>
              <a:t>‹#›</a:t>
            </a:fld>
            <a:endParaRPr lang="sv-SE"/>
          </a:p>
        </p:txBody>
      </p:sp>
    </p:spTree>
    <p:extLst>
      <p:ext uri="{BB962C8B-B14F-4D97-AF65-F5344CB8AC3E}">
        <p14:creationId xmlns:p14="http://schemas.microsoft.com/office/powerpoint/2010/main" val="22106305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56DE581-CFFE-757B-403F-453ED2749B18}"/>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DED7EE97-19FA-D31B-F31A-D30142F4F73D}"/>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15810986-E28B-14EE-7F44-015E5D8A207A}"/>
              </a:ext>
            </a:extLst>
          </p:cNvPr>
          <p:cNvSpPr>
            <a:spLocks noGrp="1"/>
          </p:cNvSpPr>
          <p:nvPr>
            <p:ph type="dt" sz="half" idx="10"/>
          </p:nvPr>
        </p:nvSpPr>
        <p:spPr/>
        <p:txBody>
          <a:bodyPr/>
          <a:lstStyle/>
          <a:p>
            <a:fld id="{9EA2D735-4CB4-49D3-B78F-80EC03B65ADC}" type="datetimeFigureOut">
              <a:rPr lang="sv-SE" smtClean="0"/>
              <a:t>2024-11-13</a:t>
            </a:fld>
            <a:endParaRPr lang="sv-SE"/>
          </a:p>
        </p:txBody>
      </p:sp>
      <p:sp>
        <p:nvSpPr>
          <p:cNvPr id="5" name="Platshållare för sidfot 4">
            <a:extLst>
              <a:ext uri="{FF2B5EF4-FFF2-40B4-BE49-F238E27FC236}">
                <a16:creationId xmlns:a16="http://schemas.microsoft.com/office/drawing/2014/main" id="{ABD04082-7E3F-6F59-89F5-B3ABB3D0D3EF}"/>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32F65E59-1036-909D-DC85-3BC22532AFF9}"/>
              </a:ext>
            </a:extLst>
          </p:cNvPr>
          <p:cNvSpPr>
            <a:spLocks noGrp="1"/>
          </p:cNvSpPr>
          <p:nvPr>
            <p:ph type="sldNum" sz="quarter" idx="12"/>
          </p:nvPr>
        </p:nvSpPr>
        <p:spPr/>
        <p:txBody>
          <a:bodyPr/>
          <a:lstStyle/>
          <a:p>
            <a:fld id="{E643801F-C16A-4931-8F87-CEE0A5E71574}" type="slidenum">
              <a:rPr lang="sv-SE" smtClean="0"/>
              <a:t>‹#›</a:t>
            </a:fld>
            <a:endParaRPr lang="sv-SE"/>
          </a:p>
        </p:txBody>
      </p:sp>
    </p:spTree>
    <p:extLst>
      <p:ext uri="{BB962C8B-B14F-4D97-AF65-F5344CB8AC3E}">
        <p14:creationId xmlns:p14="http://schemas.microsoft.com/office/powerpoint/2010/main" val="1567409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84C31F3B-DA67-44F9-4DDD-A9B52638D8D2}"/>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DB0C2C5A-20A3-EEA7-1EAF-E84CBC16299A}"/>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C31C5903-E2F1-1BE4-5E6D-B6DC26653671}"/>
              </a:ext>
            </a:extLst>
          </p:cNvPr>
          <p:cNvSpPr>
            <a:spLocks noGrp="1"/>
          </p:cNvSpPr>
          <p:nvPr>
            <p:ph type="dt" sz="half" idx="10"/>
          </p:nvPr>
        </p:nvSpPr>
        <p:spPr/>
        <p:txBody>
          <a:bodyPr/>
          <a:lstStyle/>
          <a:p>
            <a:fld id="{9EA2D735-4CB4-49D3-B78F-80EC03B65ADC}" type="datetimeFigureOut">
              <a:rPr lang="sv-SE" smtClean="0"/>
              <a:t>2024-11-13</a:t>
            </a:fld>
            <a:endParaRPr lang="sv-SE"/>
          </a:p>
        </p:txBody>
      </p:sp>
      <p:sp>
        <p:nvSpPr>
          <p:cNvPr id="5" name="Platshållare för sidfot 4">
            <a:extLst>
              <a:ext uri="{FF2B5EF4-FFF2-40B4-BE49-F238E27FC236}">
                <a16:creationId xmlns:a16="http://schemas.microsoft.com/office/drawing/2014/main" id="{0626F601-5547-EECF-6165-91F77EFF707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0C39F6C-FD58-7334-7E92-8F5534D55AB5}"/>
              </a:ext>
            </a:extLst>
          </p:cNvPr>
          <p:cNvSpPr>
            <a:spLocks noGrp="1"/>
          </p:cNvSpPr>
          <p:nvPr>
            <p:ph type="sldNum" sz="quarter" idx="12"/>
          </p:nvPr>
        </p:nvSpPr>
        <p:spPr/>
        <p:txBody>
          <a:bodyPr/>
          <a:lstStyle/>
          <a:p>
            <a:fld id="{E643801F-C16A-4931-8F87-CEE0A5E71574}" type="slidenum">
              <a:rPr lang="sv-SE" smtClean="0"/>
              <a:t>‹#›</a:t>
            </a:fld>
            <a:endParaRPr lang="sv-SE"/>
          </a:p>
        </p:txBody>
      </p:sp>
    </p:spTree>
    <p:extLst>
      <p:ext uri="{BB962C8B-B14F-4D97-AF65-F5344CB8AC3E}">
        <p14:creationId xmlns:p14="http://schemas.microsoft.com/office/powerpoint/2010/main" val="639701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17C4801-6938-1E28-585D-60C6E65619F9}"/>
              </a:ext>
            </a:extLst>
          </p:cNvPr>
          <p:cNvSpPr>
            <a:spLocks noGrp="1"/>
          </p:cNvSpPr>
          <p:nvPr>
            <p:ph type="title"/>
          </p:nvPr>
        </p:nvSpPr>
        <p:spPr>
          <a:xfrm>
            <a:off x="838200" y="487362"/>
            <a:ext cx="10515600" cy="1325563"/>
          </a:xfrm>
        </p:spPr>
        <p:txBody>
          <a:bodyPr anchor="b" anchorCtr="0">
            <a:noAutofit/>
          </a:bodyPr>
          <a:lstStyle>
            <a:lvl1pPr>
              <a:defRPr sz="4000" b="1" i="0">
                <a:solidFill>
                  <a:srgbClr val="1D506C"/>
                </a:solidFill>
                <a:latin typeface="Myriad Pro" panose="020B0503030403020204" pitchFamily="34" charset="0"/>
              </a:defRPr>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67D82C2A-BC99-9162-77DB-5EA0DE677F42}"/>
              </a:ext>
            </a:extLst>
          </p:cNvPr>
          <p:cNvSpPr>
            <a:spLocks noGrp="1"/>
          </p:cNvSpPr>
          <p:nvPr>
            <p:ph idx="1"/>
          </p:nvPr>
        </p:nvSpPr>
        <p:spPr>
          <a:xfrm>
            <a:off x="838200" y="1947862"/>
            <a:ext cx="10515600" cy="4351338"/>
          </a:xfrm>
        </p:spPr>
        <p:txBody>
          <a:bodyPr>
            <a:noAutofit/>
          </a:bodyPr>
          <a:lstStyle>
            <a:lvl1pPr marL="360000" indent="-360000">
              <a:spcBef>
                <a:spcPts val="1600"/>
              </a:spcBef>
              <a:buSzPct val="120000"/>
              <a:buFontTx/>
              <a:buBlip>
                <a:blip r:embed="rId2"/>
              </a:buBlip>
              <a:defRPr sz="2400" b="0" i="0">
                <a:latin typeface="Myriad Pro" panose="020B0503030403020204" pitchFamily="34" charset="0"/>
              </a:defRPr>
            </a:lvl1pPr>
            <a:lvl2pPr marL="685800" indent="-228600">
              <a:buClr>
                <a:srgbClr val="1D506C"/>
              </a:buClr>
              <a:buSzPct val="120000"/>
              <a:buFont typeface="Arial" panose="020B0604020202020204" pitchFamily="34" charset="0"/>
              <a:buChar char="•"/>
              <a:defRPr sz="2000" b="0" i="0">
                <a:latin typeface="Myriad Pro" panose="020B0503030403020204" pitchFamily="34" charset="0"/>
              </a:defRPr>
            </a:lvl2pPr>
            <a:lvl3pPr marL="1143000" indent="-228600">
              <a:buClr>
                <a:srgbClr val="1D506C"/>
              </a:buClr>
              <a:buSzPct val="120000"/>
              <a:buFont typeface="Arial" panose="020B0604020202020204" pitchFamily="34" charset="0"/>
              <a:buChar char="•"/>
              <a:defRPr sz="1800" b="0" i="0">
                <a:latin typeface="Myriad Pro" panose="020B0503030403020204" pitchFamily="34" charset="0"/>
              </a:defRPr>
            </a:lvl3pPr>
            <a:lvl4pPr marL="1600200" indent="-228600">
              <a:buClr>
                <a:srgbClr val="1D506C"/>
              </a:buClr>
              <a:buSzPct val="120000"/>
              <a:buFont typeface="Arial" panose="020B0604020202020204" pitchFamily="34" charset="0"/>
              <a:buChar char="•"/>
              <a:defRPr sz="1600" b="0" i="0">
                <a:latin typeface="Myriad Pro" panose="020B0503030403020204" pitchFamily="34" charset="0"/>
              </a:defRPr>
            </a:lvl4pPr>
            <a:lvl5pPr marL="2057400" indent="-228600">
              <a:buClr>
                <a:srgbClr val="1D506C"/>
              </a:buClr>
              <a:buSzPct val="120000"/>
              <a:buFont typeface="Arial" panose="020B0604020202020204" pitchFamily="34" charset="0"/>
              <a:buChar char="•"/>
              <a:defRPr sz="1400" b="0" i="0">
                <a:latin typeface="Myriad Pro" panose="020B0503030403020204" pitchFamily="34" charset="0"/>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Rektangel 6">
            <a:extLst>
              <a:ext uri="{FF2B5EF4-FFF2-40B4-BE49-F238E27FC236}">
                <a16:creationId xmlns:a16="http://schemas.microsoft.com/office/drawing/2014/main" id="{7B249A02-10A5-5B27-828E-79D9F98C01E7}"/>
              </a:ext>
            </a:extLst>
          </p:cNvPr>
          <p:cNvSpPr/>
          <p:nvPr userDrawn="1"/>
        </p:nvSpPr>
        <p:spPr>
          <a:xfrm>
            <a:off x="0" y="6502400"/>
            <a:ext cx="12192000" cy="355600"/>
          </a:xfrm>
          <a:prstGeom prst="rect">
            <a:avLst/>
          </a:prstGeom>
          <a:solidFill>
            <a:srgbClr val="1D506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06107089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7525019-B91A-C4D8-7D58-1B778243D6EA}"/>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0490ECB2-82AF-7F51-CD0C-AC289CE535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3DFC91E4-E991-713E-CA2B-12E1FE7C8EDB}"/>
              </a:ext>
            </a:extLst>
          </p:cNvPr>
          <p:cNvSpPr>
            <a:spLocks noGrp="1"/>
          </p:cNvSpPr>
          <p:nvPr>
            <p:ph type="dt" sz="half" idx="10"/>
          </p:nvPr>
        </p:nvSpPr>
        <p:spPr/>
        <p:txBody>
          <a:bodyPr/>
          <a:lstStyle/>
          <a:p>
            <a:fld id="{9EA2D735-4CB4-49D3-B78F-80EC03B65ADC}" type="datetimeFigureOut">
              <a:rPr lang="sv-SE" smtClean="0"/>
              <a:t>2024-11-13</a:t>
            </a:fld>
            <a:endParaRPr lang="sv-SE"/>
          </a:p>
        </p:txBody>
      </p:sp>
      <p:sp>
        <p:nvSpPr>
          <p:cNvPr id="5" name="Platshållare för sidfot 4">
            <a:extLst>
              <a:ext uri="{FF2B5EF4-FFF2-40B4-BE49-F238E27FC236}">
                <a16:creationId xmlns:a16="http://schemas.microsoft.com/office/drawing/2014/main" id="{D0DCBF18-E191-9372-3C69-2CBBBE3A463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C6A1DF24-E9E4-0BE7-6032-62315EEA26EA}"/>
              </a:ext>
            </a:extLst>
          </p:cNvPr>
          <p:cNvSpPr>
            <a:spLocks noGrp="1"/>
          </p:cNvSpPr>
          <p:nvPr>
            <p:ph type="sldNum" sz="quarter" idx="12"/>
          </p:nvPr>
        </p:nvSpPr>
        <p:spPr/>
        <p:txBody>
          <a:bodyPr/>
          <a:lstStyle/>
          <a:p>
            <a:fld id="{E643801F-C16A-4931-8F87-CEE0A5E71574}" type="slidenum">
              <a:rPr lang="sv-SE" smtClean="0"/>
              <a:t>‹#›</a:t>
            </a:fld>
            <a:endParaRPr lang="sv-SE"/>
          </a:p>
        </p:txBody>
      </p:sp>
    </p:spTree>
    <p:extLst>
      <p:ext uri="{BB962C8B-B14F-4D97-AF65-F5344CB8AC3E}">
        <p14:creationId xmlns:p14="http://schemas.microsoft.com/office/powerpoint/2010/main" val="4291107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CD033BE-E57C-7F1A-C203-D25E25BB92B5}"/>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9CB73C2E-4CED-67C7-E033-17A539D82B6A}"/>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C1005563-373B-77A2-C0A2-7A1B805413D7}"/>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410D7960-E5F3-2950-5D04-82DFB685113C}"/>
              </a:ext>
            </a:extLst>
          </p:cNvPr>
          <p:cNvSpPr>
            <a:spLocks noGrp="1"/>
          </p:cNvSpPr>
          <p:nvPr>
            <p:ph type="dt" sz="half" idx="10"/>
          </p:nvPr>
        </p:nvSpPr>
        <p:spPr/>
        <p:txBody>
          <a:bodyPr/>
          <a:lstStyle/>
          <a:p>
            <a:fld id="{9EA2D735-4CB4-49D3-B78F-80EC03B65ADC}" type="datetimeFigureOut">
              <a:rPr lang="sv-SE" smtClean="0"/>
              <a:t>2024-11-13</a:t>
            </a:fld>
            <a:endParaRPr lang="sv-SE"/>
          </a:p>
        </p:txBody>
      </p:sp>
      <p:sp>
        <p:nvSpPr>
          <p:cNvPr id="6" name="Platshållare för sidfot 5">
            <a:extLst>
              <a:ext uri="{FF2B5EF4-FFF2-40B4-BE49-F238E27FC236}">
                <a16:creationId xmlns:a16="http://schemas.microsoft.com/office/drawing/2014/main" id="{1F75DA8F-2BE4-46A3-55D3-C0B7DA4470E0}"/>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D84637AE-5BE2-444B-1DAA-78E92AFCF789}"/>
              </a:ext>
            </a:extLst>
          </p:cNvPr>
          <p:cNvSpPr>
            <a:spLocks noGrp="1"/>
          </p:cNvSpPr>
          <p:nvPr>
            <p:ph type="sldNum" sz="quarter" idx="12"/>
          </p:nvPr>
        </p:nvSpPr>
        <p:spPr/>
        <p:txBody>
          <a:bodyPr/>
          <a:lstStyle/>
          <a:p>
            <a:fld id="{E643801F-C16A-4931-8F87-CEE0A5E71574}" type="slidenum">
              <a:rPr lang="sv-SE" smtClean="0"/>
              <a:t>‹#›</a:t>
            </a:fld>
            <a:endParaRPr lang="sv-SE"/>
          </a:p>
        </p:txBody>
      </p:sp>
    </p:spTree>
    <p:extLst>
      <p:ext uri="{BB962C8B-B14F-4D97-AF65-F5344CB8AC3E}">
        <p14:creationId xmlns:p14="http://schemas.microsoft.com/office/powerpoint/2010/main" val="3458479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EF86C2-D52C-782F-F53D-0743F6CA0F3D}"/>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3555B1DA-D87E-FA07-FF1E-E2D3F866A2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E8C43C78-7945-E59F-FB90-A8BA2FE8EC7B}"/>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805A58CF-BF17-DDA8-DF7B-F9FA096CD2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343A7ADF-CDDE-80F8-00E4-BC111DDF6625}"/>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754A0A06-8D8F-03AD-FDEA-A00A1D387B1B}"/>
              </a:ext>
            </a:extLst>
          </p:cNvPr>
          <p:cNvSpPr>
            <a:spLocks noGrp="1"/>
          </p:cNvSpPr>
          <p:nvPr>
            <p:ph type="dt" sz="half" idx="10"/>
          </p:nvPr>
        </p:nvSpPr>
        <p:spPr/>
        <p:txBody>
          <a:bodyPr/>
          <a:lstStyle/>
          <a:p>
            <a:fld id="{9EA2D735-4CB4-49D3-B78F-80EC03B65ADC}" type="datetimeFigureOut">
              <a:rPr lang="sv-SE" smtClean="0"/>
              <a:t>2024-11-13</a:t>
            </a:fld>
            <a:endParaRPr lang="sv-SE"/>
          </a:p>
        </p:txBody>
      </p:sp>
      <p:sp>
        <p:nvSpPr>
          <p:cNvPr id="8" name="Platshållare för sidfot 7">
            <a:extLst>
              <a:ext uri="{FF2B5EF4-FFF2-40B4-BE49-F238E27FC236}">
                <a16:creationId xmlns:a16="http://schemas.microsoft.com/office/drawing/2014/main" id="{190C2DD7-82E9-CA33-95C2-117EB0299C98}"/>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2B6EAC48-7F9A-C64F-D173-FFB715AE2898}"/>
              </a:ext>
            </a:extLst>
          </p:cNvPr>
          <p:cNvSpPr>
            <a:spLocks noGrp="1"/>
          </p:cNvSpPr>
          <p:nvPr>
            <p:ph type="sldNum" sz="quarter" idx="12"/>
          </p:nvPr>
        </p:nvSpPr>
        <p:spPr/>
        <p:txBody>
          <a:bodyPr/>
          <a:lstStyle/>
          <a:p>
            <a:fld id="{E643801F-C16A-4931-8F87-CEE0A5E71574}" type="slidenum">
              <a:rPr lang="sv-SE" smtClean="0"/>
              <a:t>‹#›</a:t>
            </a:fld>
            <a:endParaRPr lang="sv-SE"/>
          </a:p>
        </p:txBody>
      </p:sp>
    </p:spTree>
    <p:extLst>
      <p:ext uri="{BB962C8B-B14F-4D97-AF65-F5344CB8AC3E}">
        <p14:creationId xmlns:p14="http://schemas.microsoft.com/office/powerpoint/2010/main" val="2878428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C876ACB-A321-41AC-1A7A-5FC930BD8B98}"/>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915E6A0F-A822-08A4-37EF-2DE22E4A779A}"/>
              </a:ext>
            </a:extLst>
          </p:cNvPr>
          <p:cNvSpPr>
            <a:spLocks noGrp="1"/>
          </p:cNvSpPr>
          <p:nvPr>
            <p:ph type="dt" sz="half" idx="10"/>
          </p:nvPr>
        </p:nvSpPr>
        <p:spPr/>
        <p:txBody>
          <a:bodyPr/>
          <a:lstStyle/>
          <a:p>
            <a:fld id="{9EA2D735-4CB4-49D3-B78F-80EC03B65ADC}" type="datetimeFigureOut">
              <a:rPr lang="sv-SE" smtClean="0"/>
              <a:t>2024-11-13</a:t>
            </a:fld>
            <a:endParaRPr lang="sv-SE"/>
          </a:p>
        </p:txBody>
      </p:sp>
      <p:sp>
        <p:nvSpPr>
          <p:cNvPr id="4" name="Platshållare för sidfot 3">
            <a:extLst>
              <a:ext uri="{FF2B5EF4-FFF2-40B4-BE49-F238E27FC236}">
                <a16:creationId xmlns:a16="http://schemas.microsoft.com/office/drawing/2014/main" id="{EC7399B3-1E3F-236A-BCC9-9ADF51783C69}"/>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FA7CA582-2F16-2B5F-E8C4-E343B95EF6DA}"/>
              </a:ext>
            </a:extLst>
          </p:cNvPr>
          <p:cNvSpPr>
            <a:spLocks noGrp="1"/>
          </p:cNvSpPr>
          <p:nvPr>
            <p:ph type="sldNum" sz="quarter" idx="12"/>
          </p:nvPr>
        </p:nvSpPr>
        <p:spPr/>
        <p:txBody>
          <a:bodyPr/>
          <a:lstStyle/>
          <a:p>
            <a:fld id="{E643801F-C16A-4931-8F87-CEE0A5E71574}" type="slidenum">
              <a:rPr lang="sv-SE" smtClean="0"/>
              <a:t>‹#›</a:t>
            </a:fld>
            <a:endParaRPr lang="sv-SE"/>
          </a:p>
        </p:txBody>
      </p:sp>
    </p:spTree>
    <p:extLst>
      <p:ext uri="{BB962C8B-B14F-4D97-AF65-F5344CB8AC3E}">
        <p14:creationId xmlns:p14="http://schemas.microsoft.com/office/powerpoint/2010/main" val="507334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7A50D342-29C5-B57E-F6E2-7555F7884E07}"/>
              </a:ext>
            </a:extLst>
          </p:cNvPr>
          <p:cNvSpPr>
            <a:spLocks noGrp="1"/>
          </p:cNvSpPr>
          <p:nvPr>
            <p:ph type="dt" sz="half" idx="10"/>
          </p:nvPr>
        </p:nvSpPr>
        <p:spPr/>
        <p:txBody>
          <a:bodyPr/>
          <a:lstStyle/>
          <a:p>
            <a:fld id="{9EA2D735-4CB4-49D3-B78F-80EC03B65ADC}" type="datetimeFigureOut">
              <a:rPr lang="sv-SE" smtClean="0"/>
              <a:t>2024-11-13</a:t>
            </a:fld>
            <a:endParaRPr lang="sv-SE"/>
          </a:p>
        </p:txBody>
      </p:sp>
      <p:sp>
        <p:nvSpPr>
          <p:cNvPr id="3" name="Platshållare för sidfot 2">
            <a:extLst>
              <a:ext uri="{FF2B5EF4-FFF2-40B4-BE49-F238E27FC236}">
                <a16:creationId xmlns:a16="http://schemas.microsoft.com/office/drawing/2014/main" id="{53784E66-3D4B-3DF4-285F-BA630F22E3A1}"/>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DC7AE5D1-EA6A-2C1C-6A4B-5E8BE1F47CCA}"/>
              </a:ext>
            </a:extLst>
          </p:cNvPr>
          <p:cNvSpPr>
            <a:spLocks noGrp="1"/>
          </p:cNvSpPr>
          <p:nvPr>
            <p:ph type="sldNum" sz="quarter" idx="12"/>
          </p:nvPr>
        </p:nvSpPr>
        <p:spPr/>
        <p:txBody>
          <a:bodyPr/>
          <a:lstStyle/>
          <a:p>
            <a:fld id="{E643801F-C16A-4931-8F87-CEE0A5E71574}" type="slidenum">
              <a:rPr lang="sv-SE" smtClean="0"/>
              <a:t>‹#›</a:t>
            </a:fld>
            <a:endParaRPr lang="sv-SE"/>
          </a:p>
        </p:txBody>
      </p:sp>
    </p:spTree>
    <p:extLst>
      <p:ext uri="{BB962C8B-B14F-4D97-AF65-F5344CB8AC3E}">
        <p14:creationId xmlns:p14="http://schemas.microsoft.com/office/powerpoint/2010/main" val="1010369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B06D7A3-461D-CA23-AD8C-52F618FC5ED3}"/>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EB3B3950-2532-4C40-63B8-9DB213C5C62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C044CBA6-52C9-2A54-DC89-45F55EF98F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C9F6FE9B-BCE6-F77E-D8AC-CF180574271B}"/>
              </a:ext>
            </a:extLst>
          </p:cNvPr>
          <p:cNvSpPr>
            <a:spLocks noGrp="1"/>
          </p:cNvSpPr>
          <p:nvPr>
            <p:ph type="dt" sz="half" idx="10"/>
          </p:nvPr>
        </p:nvSpPr>
        <p:spPr/>
        <p:txBody>
          <a:bodyPr/>
          <a:lstStyle/>
          <a:p>
            <a:fld id="{9EA2D735-4CB4-49D3-B78F-80EC03B65ADC}" type="datetimeFigureOut">
              <a:rPr lang="sv-SE" smtClean="0"/>
              <a:t>2024-11-13</a:t>
            </a:fld>
            <a:endParaRPr lang="sv-SE"/>
          </a:p>
        </p:txBody>
      </p:sp>
      <p:sp>
        <p:nvSpPr>
          <p:cNvPr id="6" name="Platshållare för sidfot 5">
            <a:extLst>
              <a:ext uri="{FF2B5EF4-FFF2-40B4-BE49-F238E27FC236}">
                <a16:creationId xmlns:a16="http://schemas.microsoft.com/office/drawing/2014/main" id="{D5593F91-E164-FA5D-ABFB-923F956757B4}"/>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B7F5F863-ACD1-EBDB-726D-807D77D76D07}"/>
              </a:ext>
            </a:extLst>
          </p:cNvPr>
          <p:cNvSpPr>
            <a:spLocks noGrp="1"/>
          </p:cNvSpPr>
          <p:nvPr>
            <p:ph type="sldNum" sz="quarter" idx="12"/>
          </p:nvPr>
        </p:nvSpPr>
        <p:spPr/>
        <p:txBody>
          <a:bodyPr/>
          <a:lstStyle/>
          <a:p>
            <a:fld id="{E643801F-C16A-4931-8F87-CEE0A5E71574}" type="slidenum">
              <a:rPr lang="sv-SE" smtClean="0"/>
              <a:t>‹#›</a:t>
            </a:fld>
            <a:endParaRPr lang="sv-SE"/>
          </a:p>
        </p:txBody>
      </p:sp>
    </p:spTree>
    <p:extLst>
      <p:ext uri="{BB962C8B-B14F-4D97-AF65-F5344CB8AC3E}">
        <p14:creationId xmlns:p14="http://schemas.microsoft.com/office/powerpoint/2010/main" val="10551981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54E255E-6809-D60D-55B0-E6CFF619F76A}"/>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909C0927-D646-2277-6F09-94AABA9C5FE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EA407EC2-BCE3-7F3F-0854-89AEB9EC0B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18A2141A-A5BF-587B-D510-487A3F2CC0CA}"/>
              </a:ext>
            </a:extLst>
          </p:cNvPr>
          <p:cNvSpPr>
            <a:spLocks noGrp="1"/>
          </p:cNvSpPr>
          <p:nvPr>
            <p:ph type="dt" sz="half" idx="10"/>
          </p:nvPr>
        </p:nvSpPr>
        <p:spPr/>
        <p:txBody>
          <a:bodyPr/>
          <a:lstStyle/>
          <a:p>
            <a:fld id="{9EA2D735-4CB4-49D3-B78F-80EC03B65ADC}" type="datetimeFigureOut">
              <a:rPr lang="sv-SE" smtClean="0"/>
              <a:t>2024-11-13</a:t>
            </a:fld>
            <a:endParaRPr lang="sv-SE"/>
          </a:p>
        </p:txBody>
      </p:sp>
      <p:sp>
        <p:nvSpPr>
          <p:cNvPr id="6" name="Platshållare för sidfot 5">
            <a:extLst>
              <a:ext uri="{FF2B5EF4-FFF2-40B4-BE49-F238E27FC236}">
                <a16:creationId xmlns:a16="http://schemas.microsoft.com/office/drawing/2014/main" id="{0DAC2896-CF50-D567-7034-FB9A0C4EE728}"/>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C0B2B1E3-7F7C-7BCA-2B66-80FD9E9A2E75}"/>
              </a:ext>
            </a:extLst>
          </p:cNvPr>
          <p:cNvSpPr>
            <a:spLocks noGrp="1"/>
          </p:cNvSpPr>
          <p:nvPr>
            <p:ph type="sldNum" sz="quarter" idx="12"/>
          </p:nvPr>
        </p:nvSpPr>
        <p:spPr/>
        <p:txBody>
          <a:bodyPr/>
          <a:lstStyle/>
          <a:p>
            <a:fld id="{E643801F-C16A-4931-8F87-CEE0A5E71574}" type="slidenum">
              <a:rPr lang="sv-SE" smtClean="0"/>
              <a:t>‹#›</a:t>
            </a:fld>
            <a:endParaRPr lang="sv-SE"/>
          </a:p>
        </p:txBody>
      </p:sp>
    </p:spTree>
    <p:extLst>
      <p:ext uri="{BB962C8B-B14F-4D97-AF65-F5344CB8AC3E}">
        <p14:creationId xmlns:p14="http://schemas.microsoft.com/office/powerpoint/2010/main" val="2067677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2FD510CC-7C2D-B229-D478-194917C51CD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F15D80F5-5636-946D-C483-DED5F3EF905A}"/>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3F1AFC5B-6595-975C-80CF-C072880C8D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A2D735-4CB4-49D3-B78F-80EC03B65ADC}" type="datetimeFigureOut">
              <a:rPr lang="sv-SE" smtClean="0"/>
              <a:t>2024-11-13</a:t>
            </a:fld>
            <a:endParaRPr lang="sv-SE"/>
          </a:p>
        </p:txBody>
      </p:sp>
      <p:sp>
        <p:nvSpPr>
          <p:cNvPr id="5" name="Platshållare för sidfot 4">
            <a:extLst>
              <a:ext uri="{FF2B5EF4-FFF2-40B4-BE49-F238E27FC236}">
                <a16:creationId xmlns:a16="http://schemas.microsoft.com/office/drawing/2014/main" id="{FC2CB177-1953-92ED-C1E7-A001D41704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47EDF477-D7F2-0749-9163-549E26DD71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43801F-C16A-4931-8F87-CEE0A5E71574}" type="slidenum">
              <a:rPr lang="sv-SE" smtClean="0"/>
              <a:t>‹#›</a:t>
            </a:fld>
            <a:endParaRPr lang="sv-SE"/>
          </a:p>
        </p:txBody>
      </p:sp>
    </p:spTree>
    <p:extLst>
      <p:ext uri="{BB962C8B-B14F-4D97-AF65-F5344CB8AC3E}">
        <p14:creationId xmlns:p14="http://schemas.microsoft.com/office/powerpoint/2010/main" val="28641395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i="0" kern="1200">
          <a:solidFill>
            <a:schemeClr val="tx1"/>
          </a:solidFill>
          <a:latin typeface="Myriad Pro" panose="020B05030304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 name="Bildobjekt 12">
            <a:extLst>
              <a:ext uri="{FF2B5EF4-FFF2-40B4-BE49-F238E27FC236}">
                <a16:creationId xmlns:a16="http://schemas.microsoft.com/office/drawing/2014/main" id="{119E6459-F7C8-9E8F-BB3B-4E3DFE2B5AA7}"/>
              </a:ext>
            </a:extLst>
          </p:cNvPr>
          <p:cNvPicPr>
            <a:picLocks noChangeAspect="1"/>
          </p:cNvPicPr>
          <p:nvPr/>
        </p:nvPicPr>
        <p:blipFill>
          <a:blip r:embed="rId3"/>
          <a:srcRect l="3098" r="12245"/>
          <a:stretch/>
        </p:blipFill>
        <p:spPr>
          <a:xfrm flipH="1">
            <a:off x="0" y="0"/>
            <a:ext cx="12192000" cy="6858000"/>
          </a:xfrm>
          <a:prstGeom prst="rect">
            <a:avLst/>
          </a:prstGeom>
        </p:spPr>
      </p:pic>
      <p:sp>
        <p:nvSpPr>
          <p:cNvPr id="3" name="Platshållare för innehåll 2">
            <a:extLst>
              <a:ext uri="{FF2B5EF4-FFF2-40B4-BE49-F238E27FC236}">
                <a16:creationId xmlns:a16="http://schemas.microsoft.com/office/drawing/2014/main" id="{E56CAF7D-DA3D-00C0-F198-C2B1B336E6A1}"/>
              </a:ext>
            </a:extLst>
          </p:cNvPr>
          <p:cNvSpPr>
            <a:spLocks noGrp="1"/>
          </p:cNvSpPr>
          <p:nvPr>
            <p:ph idx="1"/>
          </p:nvPr>
        </p:nvSpPr>
        <p:spPr>
          <a:xfrm>
            <a:off x="7949980" y="494564"/>
            <a:ext cx="3983716" cy="2183267"/>
          </a:xfrm>
        </p:spPr>
        <p:txBody>
          <a:bodyPr/>
          <a:lstStyle/>
          <a:p>
            <a:pPr>
              <a:buSzPct val="170000"/>
              <a:buBlip>
                <a:blip r:embed="rId4"/>
              </a:buBlip>
            </a:pPr>
            <a:r>
              <a:rPr lang="sv-SE" dirty="0"/>
              <a:t>Mockade och torra hagar</a:t>
            </a:r>
          </a:p>
          <a:p>
            <a:pPr>
              <a:buSzPct val="170000"/>
              <a:buBlip>
                <a:blip r:embed="rId4"/>
              </a:buBlip>
            </a:pPr>
            <a:r>
              <a:rPr lang="sv-SE" dirty="0"/>
              <a:t>Rätt foderstat</a:t>
            </a:r>
          </a:p>
          <a:p>
            <a:pPr>
              <a:buSzPct val="170000"/>
              <a:buBlip>
                <a:blip r:embed="rId4"/>
              </a:buBlip>
            </a:pPr>
            <a:r>
              <a:rPr lang="sv-SE" dirty="0"/>
              <a:t>Avstånd till vatten</a:t>
            </a:r>
          </a:p>
        </p:txBody>
      </p:sp>
      <p:grpSp>
        <p:nvGrpSpPr>
          <p:cNvPr id="5" name="Grupp 4">
            <a:extLst>
              <a:ext uri="{FF2B5EF4-FFF2-40B4-BE49-F238E27FC236}">
                <a16:creationId xmlns:a16="http://schemas.microsoft.com/office/drawing/2014/main" id="{859BF0C9-0FFC-5860-A2B7-61DFBE160F44}"/>
              </a:ext>
            </a:extLst>
          </p:cNvPr>
          <p:cNvGrpSpPr/>
          <p:nvPr/>
        </p:nvGrpSpPr>
        <p:grpSpPr>
          <a:xfrm>
            <a:off x="8730275" y="5829759"/>
            <a:ext cx="2979125" cy="652388"/>
            <a:chOff x="8730274" y="5373835"/>
            <a:chExt cx="5061102" cy="1108313"/>
          </a:xfrm>
        </p:grpSpPr>
        <p:pic>
          <p:nvPicPr>
            <p:cNvPr id="6" name="Bildobjekt 5" descr="En bild som visar text, Teckensnitt, Grafik, vit&#10;&#10;Automatiskt genererad beskrivning">
              <a:extLst>
                <a:ext uri="{FF2B5EF4-FFF2-40B4-BE49-F238E27FC236}">
                  <a16:creationId xmlns:a16="http://schemas.microsoft.com/office/drawing/2014/main" id="{AD71BE35-A064-F508-8C22-47A8E28CBA1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683176" y="5643948"/>
              <a:ext cx="2108200" cy="838200"/>
            </a:xfrm>
            <a:prstGeom prst="rect">
              <a:avLst/>
            </a:prstGeom>
          </p:spPr>
        </p:pic>
        <p:pic>
          <p:nvPicPr>
            <p:cNvPr id="7" name="Bildobjekt 6">
              <a:extLst>
                <a:ext uri="{FF2B5EF4-FFF2-40B4-BE49-F238E27FC236}">
                  <a16:creationId xmlns:a16="http://schemas.microsoft.com/office/drawing/2014/main" id="{7E63253F-DB5B-BF03-DDC4-65D9C19770C3}"/>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10127221" y="5646923"/>
              <a:ext cx="1155701" cy="832249"/>
            </a:xfrm>
            <a:prstGeom prst="rect">
              <a:avLst/>
            </a:prstGeom>
          </p:spPr>
        </p:pic>
        <p:pic>
          <p:nvPicPr>
            <p:cNvPr id="8" name="Bildobjekt 7">
              <a:extLst>
                <a:ext uri="{FF2B5EF4-FFF2-40B4-BE49-F238E27FC236}">
                  <a16:creationId xmlns:a16="http://schemas.microsoft.com/office/drawing/2014/main" id="{CB8DFAF4-8FF5-55D1-934D-DFC866ADB9A9}"/>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8730274" y="5373835"/>
              <a:ext cx="914400" cy="1073624"/>
            </a:xfrm>
            <a:prstGeom prst="rect">
              <a:avLst/>
            </a:prstGeom>
          </p:spPr>
        </p:pic>
      </p:grpSp>
      <p:sp>
        <p:nvSpPr>
          <p:cNvPr id="9" name="Rubrik 1">
            <a:extLst>
              <a:ext uri="{FF2B5EF4-FFF2-40B4-BE49-F238E27FC236}">
                <a16:creationId xmlns:a16="http://schemas.microsoft.com/office/drawing/2014/main" id="{B0E20F25-A3B3-EF7E-65EC-11D22DD57EA2}"/>
              </a:ext>
            </a:extLst>
          </p:cNvPr>
          <p:cNvSpPr txBox="1">
            <a:spLocks/>
          </p:cNvSpPr>
          <p:nvPr/>
        </p:nvSpPr>
        <p:spPr>
          <a:xfrm>
            <a:off x="1201854" y="494564"/>
            <a:ext cx="6358053" cy="15834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6000" b="1" dirty="0">
                <a:solidFill>
                  <a:srgbClr val="1D506C"/>
                </a:solidFill>
                <a:latin typeface="Myriad Pro" panose="020B0503030403020204" pitchFamily="34" charset="0"/>
              </a:rPr>
              <a:t>Hästar och gödsel</a:t>
            </a:r>
          </a:p>
        </p:txBody>
      </p:sp>
    </p:spTree>
    <p:extLst>
      <p:ext uri="{BB962C8B-B14F-4D97-AF65-F5344CB8AC3E}">
        <p14:creationId xmlns:p14="http://schemas.microsoft.com/office/powerpoint/2010/main" val="7943843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tshållare för innehåll 3" descr="Lantbruk, Traktor, Befrukta, Attans">
            <a:extLst>
              <a:ext uri="{FF2B5EF4-FFF2-40B4-BE49-F238E27FC236}">
                <a16:creationId xmlns:a16="http://schemas.microsoft.com/office/drawing/2014/main" id="{0F475EAE-276B-08D1-2C37-F600E7620A2A}"/>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bwMode="auto">
          <a:xfrm>
            <a:off x="1" y="0"/>
            <a:ext cx="12192000" cy="6858000"/>
          </a:xfrm>
          <a:prstGeom prst="rect">
            <a:avLst/>
          </a:prstGeom>
          <a:noFill/>
          <a:ln>
            <a:noFill/>
          </a:ln>
        </p:spPr>
      </p:pic>
      <p:sp>
        <p:nvSpPr>
          <p:cNvPr id="2" name="Rubrik 1"/>
          <p:cNvSpPr>
            <a:spLocks noGrp="1"/>
          </p:cNvSpPr>
          <p:nvPr>
            <p:ph type="title"/>
          </p:nvPr>
        </p:nvSpPr>
        <p:spPr>
          <a:xfrm>
            <a:off x="545236" y="487363"/>
            <a:ext cx="10969101" cy="1155006"/>
          </a:xfrm>
        </p:spPr>
        <p:txBody>
          <a:bodyPr>
            <a:noAutofit/>
          </a:bodyPr>
          <a:lstStyle/>
          <a:p>
            <a:r>
              <a:rPr lang="sv-SE" sz="3600" dirty="0">
                <a:solidFill>
                  <a:schemeClr val="bg1"/>
                </a:solidFill>
              </a:rPr>
              <a:t>Målet är att växtnäringen i hästgödseln ska utnyttjas så bra som möjligt utan att miljön påverkas negativt </a:t>
            </a:r>
          </a:p>
        </p:txBody>
      </p:sp>
    </p:spTree>
    <p:extLst>
      <p:ext uri="{BB962C8B-B14F-4D97-AF65-F5344CB8AC3E}">
        <p14:creationId xmlns:p14="http://schemas.microsoft.com/office/powerpoint/2010/main" val="25192476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EB526AD1-EC06-6F84-E22F-836831D0ADBC}"/>
              </a:ext>
            </a:extLst>
          </p:cNvPr>
          <p:cNvPicPr>
            <a:picLocks noChangeAspect="1"/>
          </p:cNvPicPr>
          <p:nvPr/>
        </p:nvPicPr>
        <p:blipFill>
          <a:blip r:embed="rId3"/>
          <a:srcRect l="3098" r="12245"/>
          <a:stretch/>
        </p:blipFill>
        <p:spPr>
          <a:xfrm flipH="1">
            <a:off x="0" y="0"/>
            <a:ext cx="12192000" cy="6858000"/>
          </a:xfrm>
          <a:prstGeom prst="rect">
            <a:avLst/>
          </a:prstGeom>
        </p:spPr>
      </p:pic>
      <p:sp>
        <p:nvSpPr>
          <p:cNvPr id="2" name="Rubrik 1"/>
          <p:cNvSpPr>
            <a:spLocks noGrp="1"/>
          </p:cNvSpPr>
          <p:nvPr>
            <p:ph type="title"/>
          </p:nvPr>
        </p:nvSpPr>
        <p:spPr>
          <a:xfrm>
            <a:off x="845949" y="677002"/>
            <a:ext cx="3439332" cy="1035184"/>
          </a:xfrm>
        </p:spPr>
        <p:txBody>
          <a:bodyPr>
            <a:noAutofit/>
          </a:bodyPr>
          <a:lstStyle/>
          <a:p>
            <a:br>
              <a:rPr lang="sv-SE" dirty="0"/>
            </a:br>
            <a:r>
              <a:rPr lang="sv-SE" dirty="0"/>
              <a:t>Diskutera!</a:t>
            </a:r>
          </a:p>
        </p:txBody>
      </p:sp>
      <p:sp>
        <p:nvSpPr>
          <p:cNvPr id="3" name="Platshållare för innehåll 2"/>
          <p:cNvSpPr>
            <a:spLocks noGrp="1"/>
          </p:cNvSpPr>
          <p:nvPr>
            <p:ph idx="1"/>
          </p:nvPr>
        </p:nvSpPr>
        <p:spPr>
          <a:xfrm>
            <a:off x="4484822" y="777741"/>
            <a:ext cx="3222356" cy="1677529"/>
          </a:xfrm>
        </p:spPr>
        <p:txBody>
          <a:bodyPr>
            <a:normAutofit/>
          </a:bodyPr>
          <a:lstStyle/>
          <a:p>
            <a:r>
              <a:rPr lang="sv-SE" dirty="0"/>
              <a:t>Vad kan du göra för att minska negativ påverkan av gödsel på miljön ?</a:t>
            </a:r>
          </a:p>
        </p:txBody>
      </p:sp>
      <p:sp>
        <p:nvSpPr>
          <p:cNvPr id="6" name="Platshållare för innehåll 2">
            <a:extLst>
              <a:ext uri="{FF2B5EF4-FFF2-40B4-BE49-F238E27FC236}">
                <a16:creationId xmlns:a16="http://schemas.microsoft.com/office/drawing/2014/main" id="{CE490B35-E12D-7B8C-EC61-11C676498B19}"/>
              </a:ext>
            </a:extLst>
          </p:cNvPr>
          <p:cNvSpPr txBox="1">
            <a:spLocks/>
          </p:cNvSpPr>
          <p:nvPr/>
        </p:nvSpPr>
        <p:spPr>
          <a:xfrm>
            <a:off x="8029414" y="777741"/>
            <a:ext cx="3222356" cy="1677529"/>
          </a:xfrm>
          <a:prstGeom prst="rect">
            <a:avLst/>
          </a:prstGeom>
        </p:spPr>
        <p:txBody>
          <a:bodyPr vert="horz" lIns="91440" tIns="45720" rIns="91440" bIns="45720" rtlCol="0">
            <a:normAutofit/>
          </a:bodyPr>
          <a:lstStyle>
            <a:lvl1pPr marL="360000" indent="-360000" algn="l" defTabSz="914400" rtl="0" eaLnBrk="1" latinLnBrk="0" hangingPunct="1">
              <a:lnSpc>
                <a:spcPct val="90000"/>
              </a:lnSpc>
              <a:spcBef>
                <a:spcPts val="1600"/>
              </a:spcBef>
              <a:buSzPct val="120000"/>
              <a:buFontTx/>
              <a:buBlip>
                <a:blip r:embed="rId4"/>
              </a:buBlip>
              <a:defRPr sz="2400" b="0" i="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Clr>
                <a:srgbClr val="1D506C"/>
              </a:buClr>
              <a:buSzPct val="120000"/>
              <a:buFont typeface="Arial" panose="020B0604020202020204" pitchFamily="34" charset="0"/>
              <a:buChar char="•"/>
              <a:defRPr sz="2000" b="0" i="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Clr>
                <a:srgbClr val="1D506C"/>
              </a:buClr>
              <a:buSzPct val="120000"/>
              <a:buFont typeface="Arial" panose="020B0604020202020204" pitchFamily="34" charset="0"/>
              <a:buChar char="•"/>
              <a:defRPr sz="1800" b="0" i="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Clr>
                <a:srgbClr val="1D506C"/>
              </a:buClr>
              <a:buSzPct val="120000"/>
              <a:buFont typeface="Arial" panose="020B0604020202020204" pitchFamily="34" charset="0"/>
              <a:buChar char="•"/>
              <a:defRPr sz="1600" b="0" i="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Clr>
                <a:srgbClr val="1D506C"/>
              </a:buClr>
              <a:buSzPct val="120000"/>
              <a:buFont typeface="Arial" panose="020B0604020202020204" pitchFamily="34" charset="0"/>
              <a:buChar char="•"/>
              <a:defRPr sz="1400" b="0" i="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t>Vet du hur gödselhanteringen fungerar i det stall som du är i?</a:t>
            </a:r>
          </a:p>
          <a:p>
            <a:endParaRPr lang="sv-SE" dirty="0"/>
          </a:p>
          <a:p>
            <a:endParaRPr lang="sv-SE" dirty="0"/>
          </a:p>
        </p:txBody>
      </p:sp>
    </p:spTree>
    <p:extLst>
      <p:ext uri="{BB962C8B-B14F-4D97-AF65-F5344CB8AC3E}">
        <p14:creationId xmlns:p14="http://schemas.microsoft.com/office/powerpoint/2010/main" val="12979282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D8EFDC-3935-E909-4201-F93C6939E3AB}"/>
              </a:ext>
            </a:extLst>
          </p:cNvPr>
          <p:cNvSpPr>
            <a:spLocks noGrp="1"/>
          </p:cNvSpPr>
          <p:nvPr>
            <p:ph type="title"/>
          </p:nvPr>
        </p:nvSpPr>
        <p:spPr>
          <a:xfrm>
            <a:off x="838200" y="487362"/>
            <a:ext cx="10515600" cy="1325563"/>
          </a:xfrm>
        </p:spPr>
        <p:txBody>
          <a:bodyPr>
            <a:normAutofit/>
          </a:bodyPr>
          <a:lstStyle/>
          <a:p>
            <a:r>
              <a:rPr lang="sv-SE" dirty="0"/>
              <a:t>Vad innehåller gödsel?</a:t>
            </a:r>
          </a:p>
        </p:txBody>
      </p:sp>
      <p:sp>
        <p:nvSpPr>
          <p:cNvPr id="3" name="Platshållare för innehåll 2">
            <a:extLst>
              <a:ext uri="{FF2B5EF4-FFF2-40B4-BE49-F238E27FC236}">
                <a16:creationId xmlns:a16="http://schemas.microsoft.com/office/drawing/2014/main" id="{93495D76-4B03-E179-541D-19EFB76BB76F}"/>
              </a:ext>
            </a:extLst>
          </p:cNvPr>
          <p:cNvSpPr>
            <a:spLocks noGrp="1"/>
          </p:cNvSpPr>
          <p:nvPr>
            <p:ph idx="1"/>
          </p:nvPr>
        </p:nvSpPr>
        <p:spPr>
          <a:xfrm>
            <a:off x="838200" y="1947863"/>
            <a:ext cx="4484571" cy="4351337"/>
          </a:xfrm>
        </p:spPr>
        <p:txBody>
          <a:bodyPr/>
          <a:lstStyle/>
          <a:p>
            <a:r>
              <a:rPr lang="sv-SE" dirty="0"/>
              <a:t>Hästen producerar 3 ggr mer träck än urin</a:t>
            </a:r>
          </a:p>
          <a:p>
            <a:r>
              <a:rPr lang="sv-SE" dirty="0"/>
              <a:t>En häst på 500 kg producerar 8-10 ton gödsel per år</a:t>
            </a:r>
          </a:p>
          <a:p>
            <a:r>
              <a:rPr lang="sv-SE" dirty="0"/>
              <a:t>Under ett år produceras ca 2,7 miljarder ton hästgödsel</a:t>
            </a:r>
          </a:p>
          <a:p>
            <a:r>
              <a:rPr lang="sv-SE" dirty="0"/>
              <a:t>Gödsel innehåller ofta mycket strö, ibland upp till 90%</a:t>
            </a:r>
          </a:p>
          <a:p>
            <a:endParaRPr lang="sv-SE" dirty="0"/>
          </a:p>
          <a:p>
            <a:endParaRPr lang="sv-SE" dirty="0"/>
          </a:p>
          <a:p>
            <a:endParaRPr lang="sv-SE" dirty="0"/>
          </a:p>
          <a:p>
            <a:endParaRPr lang="sv-SE" dirty="0"/>
          </a:p>
          <a:p>
            <a:endParaRPr lang="sv-SE" dirty="0"/>
          </a:p>
        </p:txBody>
      </p:sp>
      <p:cxnSp>
        <p:nvCxnSpPr>
          <p:cNvPr id="17" name="Rak pilkoppling 11">
            <a:extLst>
              <a:ext uri="{FF2B5EF4-FFF2-40B4-BE49-F238E27FC236}">
                <a16:creationId xmlns:a16="http://schemas.microsoft.com/office/drawing/2014/main" id="{814BA8E3-9A2E-EC2A-E9DE-357BFEADFB57}"/>
              </a:ext>
            </a:extLst>
          </p:cNvPr>
          <p:cNvCxnSpPr/>
          <p:nvPr/>
        </p:nvCxnSpPr>
        <p:spPr>
          <a:xfrm>
            <a:off x="6939442" y="3676719"/>
            <a:ext cx="936104" cy="637922"/>
          </a:xfrm>
          <a:prstGeom prst="straightConnector1">
            <a:avLst/>
          </a:prstGeom>
          <a:ln w="101600">
            <a:solidFill>
              <a:srgbClr val="1D506C"/>
            </a:solidFill>
            <a:tailEnd type="triangle"/>
          </a:ln>
        </p:spPr>
        <p:style>
          <a:lnRef idx="1">
            <a:schemeClr val="accent1"/>
          </a:lnRef>
          <a:fillRef idx="0">
            <a:schemeClr val="accent1"/>
          </a:fillRef>
          <a:effectRef idx="0">
            <a:schemeClr val="accent1"/>
          </a:effectRef>
          <a:fontRef idx="minor">
            <a:schemeClr val="tx1"/>
          </a:fontRef>
        </p:style>
      </p:cxnSp>
      <p:cxnSp>
        <p:nvCxnSpPr>
          <p:cNvPr id="18" name="Rak pilkoppling 12">
            <a:extLst>
              <a:ext uri="{FF2B5EF4-FFF2-40B4-BE49-F238E27FC236}">
                <a16:creationId xmlns:a16="http://schemas.microsoft.com/office/drawing/2014/main" id="{4DAE0071-2F63-9FBD-BB57-1D6827643400}"/>
              </a:ext>
            </a:extLst>
          </p:cNvPr>
          <p:cNvCxnSpPr>
            <a:cxnSpLocks/>
          </p:cNvCxnSpPr>
          <p:nvPr/>
        </p:nvCxnSpPr>
        <p:spPr>
          <a:xfrm flipH="1">
            <a:off x="10013730" y="3650557"/>
            <a:ext cx="706570" cy="683642"/>
          </a:xfrm>
          <a:prstGeom prst="straightConnector1">
            <a:avLst/>
          </a:prstGeom>
          <a:ln w="98425">
            <a:solidFill>
              <a:srgbClr val="1D506C"/>
            </a:solidFill>
            <a:tailEnd type="triangle"/>
          </a:ln>
        </p:spPr>
        <p:style>
          <a:lnRef idx="1">
            <a:schemeClr val="accent1"/>
          </a:lnRef>
          <a:fillRef idx="0">
            <a:schemeClr val="accent1"/>
          </a:fillRef>
          <a:effectRef idx="0">
            <a:schemeClr val="accent1"/>
          </a:effectRef>
          <a:fontRef idx="minor">
            <a:schemeClr val="tx1"/>
          </a:fontRef>
        </p:style>
      </p:cxnSp>
      <p:cxnSp>
        <p:nvCxnSpPr>
          <p:cNvPr id="19" name="Rak pilkoppling 13">
            <a:extLst>
              <a:ext uri="{FF2B5EF4-FFF2-40B4-BE49-F238E27FC236}">
                <a16:creationId xmlns:a16="http://schemas.microsoft.com/office/drawing/2014/main" id="{E32428ED-3ACF-EBAB-7CBE-80942287A071}"/>
              </a:ext>
            </a:extLst>
          </p:cNvPr>
          <p:cNvCxnSpPr>
            <a:cxnSpLocks/>
          </p:cNvCxnSpPr>
          <p:nvPr/>
        </p:nvCxnSpPr>
        <p:spPr>
          <a:xfrm>
            <a:off x="8870518" y="3654001"/>
            <a:ext cx="0" cy="611634"/>
          </a:xfrm>
          <a:prstGeom prst="straightConnector1">
            <a:avLst/>
          </a:prstGeom>
          <a:ln w="101600">
            <a:solidFill>
              <a:srgbClr val="1D506C"/>
            </a:solidFill>
            <a:tailEnd type="triangle"/>
          </a:ln>
        </p:spPr>
        <p:style>
          <a:lnRef idx="1">
            <a:schemeClr val="accent1"/>
          </a:lnRef>
          <a:fillRef idx="0">
            <a:schemeClr val="accent1"/>
          </a:fillRef>
          <a:effectRef idx="0">
            <a:schemeClr val="accent1"/>
          </a:effectRef>
          <a:fontRef idx="minor">
            <a:schemeClr val="tx1"/>
          </a:fontRef>
        </p:style>
      </p:cxnSp>
      <p:sp>
        <p:nvSpPr>
          <p:cNvPr id="22" name="Rektangel med rundade hörn på samma sida 21">
            <a:extLst>
              <a:ext uri="{FF2B5EF4-FFF2-40B4-BE49-F238E27FC236}">
                <a16:creationId xmlns:a16="http://schemas.microsoft.com/office/drawing/2014/main" id="{04E38DDF-D2B2-CCDB-2B56-282895506634}"/>
              </a:ext>
            </a:extLst>
          </p:cNvPr>
          <p:cNvSpPr/>
          <p:nvPr/>
        </p:nvSpPr>
        <p:spPr>
          <a:xfrm>
            <a:off x="6096000" y="1968125"/>
            <a:ext cx="1779546" cy="1328393"/>
          </a:xfrm>
          <a:prstGeom prst="round2SameRect">
            <a:avLst>
              <a:gd name="adj1" fmla="val 0"/>
              <a:gd name="adj2" fmla="val 0"/>
            </a:avLst>
          </a:prstGeom>
          <a:blipFill rotWithShape="0">
            <a:blip r:embed="rId3" cstate="screen">
              <a:extLst>
                <a:ext uri="{28A0092B-C50C-407E-A947-70E740481C1C}">
                  <a14:useLocalDpi xmlns:a14="http://schemas.microsoft.com/office/drawing/2010/main"/>
                </a:ext>
              </a:extLst>
            </a:blip>
            <a:srcRect/>
            <a:stretch>
              <a:fillRect/>
            </a:stretch>
          </a:blipFill>
          <a:ln>
            <a:noFill/>
          </a:ln>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sv-SE"/>
          </a:p>
        </p:txBody>
      </p:sp>
      <p:sp>
        <p:nvSpPr>
          <p:cNvPr id="23" name="Rektangel med rundade hörn på samma sida 22">
            <a:extLst>
              <a:ext uri="{FF2B5EF4-FFF2-40B4-BE49-F238E27FC236}">
                <a16:creationId xmlns:a16="http://schemas.microsoft.com/office/drawing/2014/main" id="{2E8F19E2-D9F1-E7DC-D2E4-88FD5E014342}"/>
              </a:ext>
            </a:extLst>
          </p:cNvPr>
          <p:cNvSpPr/>
          <p:nvPr/>
        </p:nvSpPr>
        <p:spPr>
          <a:xfrm>
            <a:off x="7963263" y="1968125"/>
            <a:ext cx="1779546" cy="1328393"/>
          </a:xfrm>
          <a:prstGeom prst="round2SameRect">
            <a:avLst>
              <a:gd name="adj1" fmla="val 0"/>
              <a:gd name="adj2" fmla="val 0"/>
            </a:avLst>
          </a:prstGeom>
          <a:blipFill rotWithShape="0">
            <a:blip r:embed="rId4" cstate="screen">
              <a:extLst>
                <a:ext uri="{28A0092B-C50C-407E-A947-70E740481C1C}">
                  <a14:useLocalDpi xmlns:a14="http://schemas.microsoft.com/office/drawing/2010/main"/>
                </a:ext>
              </a:extLst>
            </a:blip>
            <a:srcRect/>
            <a:stretch>
              <a:fillRect/>
            </a:stretch>
          </a:blipFill>
          <a:ln>
            <a:noFill/>
          </a:ln>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sv-SE"/>
          </a:p>
        </p:txBody>
      </p:sp>
      <p:sp>
        <p:nvSpPr>
          <p:cNvPr id="24" name="Rektangel med rundade hörn på samma sida 23">
            <a:extLst>
              <a:ext uri="{FF2B5EF4-FFF2-40B4-BE49-F238E27FC236}">
                <a16:creationId xmlns:a16="http://schemas.microsoft.com/office/drawing/2014/main" id="{D53ACAEE-82E6-C30B-504C-B94D566573B6}"/>
              </a:ext>
            </a:extLst>
          </p:cNvPr>
          <p:cNvSpPr/>
          <p:nvPr/>
        </p:nvSpPr>
        <p:spPr>
          <a:xfrm>
            <a:off x="9830527" y="1965294"/>
            <a:ext cx="1779546" cy="1328393"/>
          </a:xfrm>
          <a:prstGeom prst="round2SameRect">
            <a:avLst>
              <a:gd name="adj1" fmla="val 0"/>
              <a:gd name="adj2" fmla="val 0"/>
            </a:avLst>
          </a:prstGeom>
          <a:blipFill rotWithShape="0">
            <a:blip r:embed="rId5" cstate="screen">
              <a:extLst>
                <a:ext uri="{28A0092B-C50C-407E-A947-70E740481C1C}">
                  <a14:useLocalDpi xmlns:a14="http://schemas.microsoft.com/office/drawing/2010/main"/>
                </a:ext>
              </a:extLst>
            </a:blip>
            <a:srcRect/>
            <a:stretch>
              <a:fillRect/>
            </a:stretch>
          </a:blipFill>
          <a:ln>
            <a:noFill/>
          </a:ln>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sv-SE" dirty="0"/>
          </a:p>
        </p:txBody>
      </p:sp>
      <p:pic>
        <p:nvPicPr>
          <p:cNvPr id="25" name="Bildobjekt 24">
            <a:extLst>
              <a:ext uri="{FF2B5EF4-FFF2-40B4-BE49-F238E27FC236}">
                <a16:creationId xmlns:a16="http://schemas.microsoft.com/office/drawing/2014/main" id="{3BC8CDD1-9274-BE71-E25B-7B6675A3B947}"/>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7774256" y="4425577"/>
            <a:ext cx="2359993" cy="1592040"/>
          </a:xfrm>
          <a:prstGeom prst="rect">
            <a:avLst/>
          </a:prstGeom>
        </p:spPr>
      </p:pic>
      <p:sp>
        <p:nvSpPr>
          <p:cNvPr id="28" name="textruta 27">
            <a:extLst>
              <a:ext uri="{FF2B5EF4-FFF2-40B4-BE49-F238E27FC236}">
                <a16:creationId xmlns:a16="http://schemas.microsoft.com/office/drawing/2014/main" id="{ED766895-8925-F284-EB88-1C1E4665B51D}"/>
              </a:ext>
            </a:extLst>
          </p:cNvPr>
          <p:cNvSpPr txBox="1"/>
          <p:nvPr/>
        </p:nvSpPr>
        <p:spPr>
          <a:xfrm>
            <a:off x="6096000" y="3187208"/>
            <a:ext cx="1779545" cy="306851"/>
          </a:xfrm>
          <a:prstGeom prst="rect">
            <a:avLst/>
          </a:prstGeom>
          <a:solidFill>
            <a:srgbClr val="1D506C"/>
          </a:solidFill>
        </p:spPr>
        <p:txBody>
          <a:bodyPr wrap="square" tIns="0" bIns="0" rtlCol="0" anchor="ctr" anchorCtr="0">
            <a:noAutofit/>
          </a:bodyPr>
          <a:lstStyle/>
          <a:p>
            <a:pPr algn="ctr"/>
            <a:r>
              <a:rPr lang="sv-SE" sz="1600" dirty="0">
                <a:solidFill>
                  <a:schemeClr val="bg1"/>
                </a:solidFill>
              </a:rPr>
              <a:t>Träck + urin</a:t>
            </a:r>
          </a:p>
        </p:txBody>
      </p:sp>
      <p:sp>
        <p:nvSpPr>
          <p:cNvPr id="29" name="textruta 28">
            <a:extLst>
              <a:ext uri="{FF2B5EF4-FFF2-40B4-BE49-F238E27FC236}">
                <a16:creationId xmlns:a16="http://schemas.microsoft.com/office/drawing/2014/main" id="{F18825A4-F99C-DE4B-E024-4BCE26BB6A35}"/>
              </a:ext>
            </a:extLst>
          </p:cNvPr>
          <p:cNvSpPr txBox="1"/>
          <p:nvPr/>
        </p:nvSpPr>
        <p:spPr>
          <a:xfrm>
            <a:off x="7963262" y="3187208"/>
            <a:ext cx="1779545" cy="306851"/>
          </a:xfrm>
          <a:prstGeom prst="rect">
            <a:avLst/>
          </a:prstGeom>
          <a:solidFill>
            <a:srgbClr val="1D506C"/>
          </a:solidFill>
        </p:spPr>
        <p:txBody>
          <a:bodyPr wrap="square" tIns="0" bIns="0" rtlCol="0" anchor="ctr" anchorCtr="0">
            <a:noAutofit/>
          </a:bodyPr>
          <a:lstStyle/>
          <a:p>
            <a:pPr algn="ctr"/>
            <a:r>
              <a:rPr lang="sv-SE" sz="1600" dirty="0">
                <a:solidFill>
                  <a:schemeClr val="bg1"/>
                </a:solidFill>
              </a:rPr>
              <a:t>Vatten</a:t>
            </a:r>
          </a:p>
        </p:txBody>
      </p:sp>
      <p:sp>
        <p:nvSpPr>
          <p:cNvPr id="30" name="textruta 29">
            <a:extLst>
              <a:ext uri="{FF2B5EF4-FFF2-40B4-BE49-F238E27FC236}">
                <a16:creationId xmlns:a16="http://schemas.microsoft.com/office/drawing/2014/main" id="{A50171B8-7A5E-2EB5-FACC-A8147412B44A}"/>
              </a:ext>
            </a:extLst>
          </p:cNvPr>
          <p:cNvSpPr txBox="1"/>
          <p:nvPr/>
        </p:nvSpPr>
        <p:spPr>
          <a:xfrm>
            <a:off x="9830523" y="3187207"/>
            <a:ext cx="1779545" cy="306851"/>
          </a:xfrm>
          <a:prstGeom prst="rect">
            <a:avLst/>
          </a:prstGeom>
          <a:solidFill>
            <a:srgbClr val="1D506C"/>
          </a:solidFill>
        </p:spPr>
        <p:txBody>
          <a:bodyPr wrap="square" tIns="0" bIns="0" rtlCol="0" anchor="ctr" anchorCtr="0">
            <a:noAutofit/>
          </a:bodyPr>
          <a:lstStyle/>
          <a:p>
            <a:pPr algn="ctr"/>
            <a:r>
              <a:rPr lang="sv-SE" sz="1600" dirty="0">
                <a:solidFill>
                  <a:schemeClr val="bg1"/>
                </a:solidFill>
              </a:rPr>
              <a:t>Strö</a:t>
            </a:r>
          </a:p>
        </p:txBody>
      </p:sp>
      <p:sp>
        <p:nvSpPr>
          <p:cNvPr id="31" name="textruta 30">
            <a:extLst>
              <a:ext uri="{FF2B5EF4-FFF2-40B4-BE49-F238E27FC236}">
                <a16:creationId xmlns:a16="http://schemas.microsoft.com/office/drawing/2014/main" id="{E4D532A0-6DCE-E473-C825-D4CDCB736B63}"/>
              </a:ext>
            </a:extLst>
          </p:cNvPr>
          <p:cNvSpPr txBox="1"/>
          <p:nvPr/>
        </p:nvSpPr>
        <p:spPr>
          <a:xfrm>
            <a:off x="7774256" y="5704567"/>
            <a:ext cx="2359993" cy="306851"/>
          </a:xfrm>
          <a:prstGeom prst="rect">
            <a:avLst/>
          </a:prstGeom>
          <a:solidFill>
            <a:srgbClr val="1D506C"/>
          </a:solidFill>
        </p:spPr>
        <p:txBody>
          <a:bodyPr wrap="square" tIns="0" bIns="0" rtlCol="0" anchor="ctr" anchorCtr="0">
            <a:noAutofit/>
          </a:bodyPr>
          <a:lstStyle/>
          <a:p>
            <a:pPr algn="ctr"/>
            <a:r>
              <a:rPr lang="sv-SE" sz="1600" dirty="0">
                <a:solidFill>
                  <a:schemeClr val="bg1"/>
                </a:solidFill>
              </a:rPr>
              <a:t>Stallgödsel</a:t>
            </a:r>
          </a:p>
        </p:txBody>
      </p:sp>
    </p:spTree>
    <p:extLst>
      <p:ext uri="{BB962C8B-B14F-4D97-AF65-F5344CB8AC3E}">
        <p14:creationId xmlns:p14="http://schemas.microsoft.com/office/powerpoint/2010/main" val="29689177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descr="En bild som visar utomhus, svart och vit, däggdjur, himmel&#10;&#10;Automatiskt genererad beskrivning">
            <a:extLst>
              <a:ext uri="{FF2B5EF4-FFF2-40B4-BE49-F238E27FC236}">
                <a16:creationId xmlns:a16="http://schemas.microsoft.com/office/drawing/2014/main" id="{F3742615-47AC-10B7-E3BA-D83543D085F7}"/>
              </a:ext>
            </a:extLst>
          </p:cNvPr>
          <p:cNvPicPr>
            <a:picLocks noChangeAspect="1"/>
          </p:cNvPicPr>
          <p:nvPr/>
        </p:nvPicPr>
        <p:blipFill>
          <a:blip r:embed="rId3" cstate="screen">
            <a:alphaModFix amt="15000"/>
            <a:extLst>
              <a:ext uri="{28A0092B-C50C-407E-A947-70E740481C1C}">
                <a14:useLocalDpi xmlns:a14="http://schemas.microsoft.com/office/drawing/2010/main"/>
              </a:ext>
            </a:extLst>
          </a:blip>
          <a:srcRect/>
          <a:stretch/>
        </p:blipFill>
        <p:spPr>
          <a:xfrm>
            <a:off x="1" y="0"/>
            <a:ext cx="12192000" cy="6858000"/>
          </a:xfrm>
          <a:prstGeom prst="rect">
            <a:avLst/>
          </a:prstGeom>
        </p:spPr>
      </p:pic>
      <p:sp>
        <p:nvSpPr>
          <p:cNvPr id="2" name="Rubrik 1"/>
          <p:cNvSpPr>
            <a:spLocks noGrp="1"/>
          </p:cNvSpPr>
          <p:nvPr>
            <p:ph type="title"/>
          </p:nvPr>
        </p:nvSpPr>
        <p:spPr>
          <a:xfrm>
            <a:off x="838200" y="487362"/>
            <a:ext cx="10515600" cy="1325563"/>
          </a:xfrm>
        </p:spPr>
        <p:txBody>
          <a:bodyPr>
            <a:noAutofit/>
          </a:bodyPr>
          <a:lstStyle/>
          <a:p>
            <a:r>
              <a:rPr lang="sv-SE" dirty="0"/>
              <a:t>Näringsinnehållet i gödsel </a:t>
            </a:r>
            <a:br>
              <a:rPr lang="sv-SE" dirty="0"/>
            </a:br>
            <a:r>
              <a:rPr lang="sv-SE" dirty="0"/>
              <a:t>- påverkas av både foderstat och strömedel</a:t>
            </a:r>
          </a:p>
        </p:txBody>
      </p:sp>
      <p:sp>
        <p:nvSpPr>
          <p:cNvPr id="4" name="Platshållare för innehåll 3">
            <a:extLst>
              <a:ext uri="{FF2B5EF4-FFF2-40B4-BE49-F238E27FC236}">
                <a16:creationId xmlns:a16="http://schemas.microsoft.com/office/drawing/2014/main" id="{A7B753DF-1122-38BA-28EF-E1C56D3C1842}"/>
              </a:ext>
            </a:extLst>
          </p:cNvPr>
          <p:cNvSpPr>
            <a:spLocks noGrp="1"/>
          </p:cNvSpPr>
          <p:nvPr>
            <p:ph idx="1"/>
          </p:nvPr>
        </p:nvSpPr>
        <p:spPr>
          <a:xfrm>
            <a:off x="838200" y="1947862"/>
            <a:ext cx="6991905" cy="4351338"/>
          </a:xfrm>
        </p:spPr>
        <p:txBody>
          <a:bodyPr/>
          <a:lstStyle/>
          <a:p>
            <a:r>
              <a:rPr lang="sv-SE" dirty="0"/>
              <a:t>Mängden kväve i urin ökar vid proteinöverskott. Cirka 25% av kvävet försvinner via ammoniak, vilket kan leda till sämre luft i stallet</a:t>
            </a:r>
          </a:p>
          <a:p>
            <a:r>
              <a:rPr lang="sv-SE" dirty="0"/>
              <a:t>Fosfor och kalium har låga förluster vid lagring så länge gödselplattan är tät</a:t>
            </a:r>
          </a:p>
          <a:p>
            <a:r>
              <a:rPr lang="sv-SE" dirty="0"/>
              <a:t>Innehållet i gödseln påverkas av foderstaten eftersom överskotten utsöndras via urin och träck</a:t>
            </a:r>
          </a:p>
          <a:p>
            <a:r>
              <a:rPr lang="sv-SE" dirty="0"/>
              <a:t>Torv suger upp vätska bäst och binder därför kväve bättre än annat strö</a:t>
            </a:r>
          </a:p>
          <a:p>
            <a:endParaRPr lang="sv-SE" dirty="0"/>
          </a:p>
          <a:p>
            <a:endParaRPr lang="sv-SE" dirty="0"/>
          </a:p>
          <a:p>
            <a:endParaRPr lang="sv-SE" dirty="0"/>
          </a:p>
          <a:p>
            <a:endParaRPr lang="sv-SE" dirty="0"/>
          </a:p>
          <a:p>
            <a:endParaRPr lang="sv-SE" dirty="0"/>
          </a:p>
          <a:p>
            <a:endParaRPr lang="sv-SE" dirty="0"/>
          </a:p>
        </p:txBody>
      </p:sp>
    </p:spTree>
    <p:extLst>
      <p:ext uri="{BB962C8B-B14F-4D97-AF65-F5344CB8AC3E}">
        <p14:creationId xmlns:p14="http://schemas.microsoft.com/office/powerpoint/2010/main" val="35021717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descr="En bild som visar utomhus, svart och vit, däggdjur, himmel&#10;&#10;Automatiskt genererad beskrivning">
            <a:extLst>
              <a:ext uri="{FF2B5EF4-FFF2-40B4-BE49-F238E27FC236}">
                <a16:creationId xmlns:a16="http://schemas.microsoft.com/office/drawing/2014/main" id="{141E611B-C6C3-9149-3B72-FEF671BBCEA0}"/>
              </a:ext>
            </a:extLst>
          </p:cNvPr>
          <p:cNvPicPr>
            <a:picLocks noChangeAspect="1"/>
          </p:cNvPicPr>
          <p:nvPr/>
        </p:nvPicPr>
        <p:blipFill>
          <a:blip r:embed="rId3" cstate="screen">
            <a:alphaModFix amt="15000"/>
            <a:extLst>
              <a:ext uri="{28A0092B-C50C-407E-A947-70E740481C1C}">
                <a14:useLocalDpi xmlns:a14="http://schemas.microsoft.com/office/drawing/2010/main"/>
              </a:ext>
            </a:extLst>
          </a:blip>
          <a:srcRect/>
          <a:stretch/>
        </p:blipFill>
        <p:spPr>
          <a:xfrm>
            <a:off x="1" y="0"/>
            <a:ext cx="12192000" cy="6858000"/>
          </a:xfrm>
          <a:prstGeom prst="rect">
            <a:avLst/>
          </a:prstGeom>
        </p:spPr>
      </p:pic>
      <p:sp>
        <p:nvSpPr>
          <p:cNvPr id="2" name="Rubrik 1"/>
          <p:cNvSpPr>
            <a:spLocks noGrp="1"/>
          </p:cNvSpPr>
          <p:nvPr>
            <p:ph type="title"/>
          </p:nvPr>
        </p:nvSpPr>
        <p:spPr>
          <a:xfrm>
            <a:off x="838200" y="487362"/>
            <a:ext cx="10515600" cy="1325563"/>
          </a:xfrm>
        </p:spPr>
        <p:txBody>
          <a:bodyPr>
            <a:noAutofit/>
          </a:bodyPr>
          <a:lstStyle/>
          <a:p>
            <a:r>
              <a:rPr lang="sv-SE" dirty="0"/>
              <a:t>Olika strömedel binder olika </a:t>
            </a:r>
            <a:br>
              <a:rPr lang="sv-SE" dirty="0"/>
            </a:br>
            <a:r>
              <a:rPr lang="sv-SE" dirty="0"/>
              <a:t>mycket vatten och ammoniak</a:t>
            </a:r>
          </a:p>
        </p:txBody>
      </p:sp>
      <p:graphicFrame>
        <p:nvGraphicFramePr>
          <p:cNvPr id="4" name="Platshållare för innehåll 3"/>
          <p:cNvGraphicFramePr>
            <a:graphicFrameLocks noGrp="1"/>
          </p:cNvGraphicFramePr>
          <p:nvPr>
            <p:ph idx="1"/>
            <p:extLst>
              <p:ext uri="{D42A27DB-BD31-4B8C-83A1-F6EECF244321}">
                <p14:modId xmlns:p14="http://schemas.microsoft.com/office/powerpoint/2010/main" val="4111041816"/>
              </p:ext>
            </p:extLst>
          </p:nvPr>
        </p:nvGraphicFramePr>
        <p:xfrm>
          <a:off x="838200" y="1947863"/>
          <a:ext cx="9073009" cy="3140396"/>
        </p:xfrm>
        <a:graphic>
          <a:graphicData uri="http://schemas.openxmlformats.org/drawingml/2006/table">
            <a:tbl>
              <a:tblPr firstRow="1" bandRow="1">
                <a:tableStyleId>{5C22544A-7EE6-4342-B048-85BDC9FD1C3A}</a:tableStyleId>
              </a:tblPr>
              <a:tblGrid>
                <a:gridCol w="3171823">
                  <a:extLst>
                    <a:ext uri="{9D8B030D-6E8A-4147-A177-3AD203B41FA5}">
                      <a16:colId xmlns:a16="http://schemas.microsoft.com/office/drawing/2014/main" val="20000"/>
                    </a:ext>
                  </a:extLst>
                </a:gridCol>
                <a:gridCol w="2950593">
                  <a:extLst>
                    <a:ext uri="{9D8B030D-6E8A-4147-A177-3AD203B41FA5}">
                      <a16:colId xmlns:a16="http://schemas.microsoft.com/office/drawing/2014/main" val="20001"/>
                    </a:ext>
                  </a:extLst>
                </a:gridCol>
                <a:gridCol w="2950593">
                  <a:extLst>
                    <a:ext uri="{9D8B030D-6E8A-4147-A177-3AD203B41FA5}">
                      <a16:colId xmlns:a16="http://schemas.microsoft.com/office/drawing/2014/main" val="20002"/>
                    </a:ext>
                  </a:extLst>
                </a:gridCol>
              </a:tblGrid>
              <a:tr h="608906">
                <a:tc>
                  <a:txBody>
                    <a:bodyPr/>
                    <a:lstStyle/>
                    <a:p>
                      <a:r>
                        <a:rPr lang="sv-SE" sz="1400" dirty="0">
                          <a:latin typeface="Myriad Pro" panose="020B0503030403020204" pitchFamily="34" charset="0"/>
                        </a:rPr>
                        <a:t>Strömedel</a:t>
                      </a:r>
                    </a:p>
                  </a:txBody>
                  <a:tcPr anchor="ctr">
                    <a:solidFill>
                      <a:srgbClr val="1D506C"/>
                    </a:solidFill>
                  </a:tcPr>
                </a:tc>
                <a:tc>
                  <a:txBody>
                    <a:bodyPr/>
                    <a:lstStyle/>
                    <a:p>
                      <a:r>
                        <a:rPr lang="sv-SE" sz="1400" dirty="0">
                          <a:latin typeface="Myriad Pro" panose="020B0503030403020204" pitchFamily="34" charset="0"/>
                        </a:rPr>
                        <a:t>Vattenhållande förmåga,</a:t>
                      </a:r>
                    </a:p>
                    <a:p>
                      <a:r>
                        <a:rPr lang="sv-SE" sz="1400" dirty="0">
                          <a:latin typeface="Myriad Pro" panose="020B0503030403020204" pitchFamily="34" charset="0"/>
                        </a:rPr>
                        <a:t>kg vatten per kg strö</a:t>
                      </a:r>
                    </a:p>
                  </a:txBody>
                  <a:tcPr anchor="ctr">
                    <a:solidFill>
                      <a:srgbClr val="1D506C"/>
                    </a:solidFill>
                  </a:tcPr>
                </a:tc>
                <a:tc>
                  <a:txBody>
                    <a:bodyPr/>
                    <a:lstStyle/>
                    <a:p>
                      <a:r>
                        <a:rPr lang="sv-SE" sz="1400" dirty="0">
                          <a:latin typeface="Myriad Pro" panose="020B0503030403020204" pitchFamily="34" charset="0"/>
                        </a:rPr>
                        <a:t>Förmåga att binda NH3,</a:t>
                      </a:r>
                    </a:p>
                    <a:p>
                      <a:r>
                        <a:rPr lang="sv-SE" sz="1400" dirty="0">
                          <a:latin typeface="Myriad Pro" panose="020B0503030403020204" pitchFamily="34" charset="0"/>
                        </a:rPr>
                        <a:t>% av </a:t>
                      </a:r>
                      <a:r>
                        <a:rPr lang="sv-SE" sz="1400" dirty="0" err="1">
                          <a:latin typeface="Myriad Pro" panose="020B0503030403020204" pitchFamily="34" charset="0"/>
                        </a:rPr>
                        <a:t>ts</a:t>
                      </a:r>
                      <a:r>
                        <a:rPr lang="sv-SE" sz="1400" dirty="0">
                          <a:latin typeface="Myriad Pro" panose="020B0503030403020204" pitchFamily="34" charset="0"/>
                        </a:rPr>
                        <a:t> </a:t>
                      </a:r>
                    </a:p>
                  </a:txBody>
                  <a:tcPr anchor="ctr">
                    <a:solidFill>
                      <a:srgbClr val="1D506C"/>
                    </a:solidFill>
                  </a:tcPr>
                </a:tc>
                <a:extLst>
                  <a:ext uri="{0D108BD9-81ED-4DB2-BD59-A6C34878D82A}">
                    <a16:rowId xmlns:a16="http://schemas.microsoft.com/office/drawing/2014/main" val="10000"/>
                  </a:ext>
                </a:extLst>
              </a:tr>
              <a:tr h="506298">
                <a:tc>
                  <a:txBody>
                    <a:bodyPr/>
                    <a:lstStyle/>
                    <a:p>
                      <a:r>
                        <a:rPr lang="sv-SE" dirty="0">
                          <a:latin typeface="Myriad Pro" panose="020B0503030403020204" pitchFamily="34" charset="0"/>
                        </a:rPr>
                        <a:t>Kutterspån</a:t>
                      </a:r>
                    </a:p>
                  </a:txBody>
                  <a:tcPr anchor="ctr">
                    <a:solidFill>
                      <a:schemeClr val="bg1">
                        <a:lumMod val="95000"/>
                      </a:schemeClr>
                    </a:solidFill>
                  </a:tcPr>
                </a:tc>
                <a:tc>
                  <a:txBody>
                    <a:bodyPr/>
                    <a:lstStyle/>
                    <a:p>
                      <a:r>
                        <a:rPr lang="sv-SE" dirty="0">
                          <a:latin typeface="Myriad Pro" panose="020B0503030403020204" pitchFamily="34" charset="0"/>
                        </a:rPr>
                        <a:t>4,6</a:t>
                      </a:r>
                    </a:p>
                  </a:txBody>
                  <a:tcPr anchor="ctr">
                    <a:solidFill>
                      <a:schemeClr val="bg1">
                        <a:lumMod val="95000"/>
                      </a:schemeClr>
                    </a:solidFill>
                  </a:tcPr>
                </a:tc>
                <a:tc>
                  <a:txBody>
                    <a:bodyPr/>
                    <a:lstStyle/>
                    <a:p>
                      <a:r>
                        <a:rPr lang="sv-SE" dirty="0">
                          <a:latin typeface="Myriad Pro" panose="020B0503030403020204" pitchFamily="34" charset="0"/>
                        </a:rPr>
                        <a:t>----</a:t>
                      </a:r>
                    </a:p>
                  </a:txBody>
                  <a:tcPr anchor="ctr">
                    <a:solidFill>
                      <a:schemeClr val="bg1">
                        <a:lumMod val="95000"/>
                      </a:schemeClr>
                    </a:solidFill>
                  </a:tcPr>
                </a:tc>
                <a:extLst>
                  <a:ext uri="{0D108BD9-81ED-4DB2-BD59-A6C34878D82A}">
                    <a16:rowId xmlns:a16="http://schemas.microsoft.com/office/drawing/2014/main" val="10001"/>
                  </a:ext>
                </a:extLst>
              </a:tr>
              <a:tr h="506298">
                <a:tc>
                  <a:txBody>
                    <a:bodyPr/>
                    <a:lstStyle/>
                    <a:p>
                      <a:r>
                        <a:rPr lang="sv-SE" dirty="0">
                          <a:latin typeface="Myriad Pro" panose="020B0503030403020204" pitchFamily="34" charset="0"/>
                        </a:rPr>
                        <a:t>Sågspån</a:t>
                      </a:r>
                    </a:p>
                  </a:txBody>
                  <a:tcPr anchor="ctr">
                    <a:solidFill>
                      <a:schemeClr val="bg1">
                        <a:lumMod val="95000"/>
                      </a:schemeClr>
                    </a:solidFill>
                  </a:tcPr>
                </a:tc>
                <a:tc>
                  <a:txBody>
                    <a:bodyPr/>
                    <a:lstStyle/>
                    <a:p>
                      <a:r>
                        <a:rPr lang="sv-SE" dirty="0">
                          <a:latin typeface="Myriad Pro" panose="020B0503030403020204" pitchFamily="34" charset="0"/>
                        </a:rPr>
                        <a:t>1,9</a:t>
                      </a:r>
                    </a:p>
                  </a:txBody>
                  <a:tcPr anchor="ctr">
                    <a:solidFill>
                      <a:schemeClr val="bg1">
                        <a:lumMod val="95000"/>
                      </a:schemeClr>
                    </a:solidFill>
                  </a:tcPr>
                </a:tc>
                <a:tc>
                  <a:txBody>
                    <a:bodyPr/>
                    <a:lstStyle/>
                    <a:p>
                      <a:r>
                        <a:rPr lang="sv-SE" dirty="0">
                          <a:latin typeface="Myriad Pro" panose="020B0503030403020204" pitchFamily="34" charset="0"/>
                        </a:rPr>
                        <a:t>0,24</a:t>
                      </a:r>
                    </a:p>
                  </a:txBody>
                  <a:tcPr anchor="ctr">
                    <a:solidFill>
                      <a:schemeClr val="bg1">
                        <a:lumMod val="95000"/>
                      </a:schemeClr>
                    </a:solidFill>
                  </a:tcPr>
                </a:tc>
                <a:extLst>
                  <a:ext uri="{0D108BD9-81ED-4DB2-BD59-A6C34878D82A}">
                    <a16:rowId xmlns:a16="http://schemas.microsoft.com/office/drawing/2014/main" val="10002"/>
                  </a:ext>
                </a:extLst>
              </a:tr>
              <a:tr h="506298">
                <a:tc>
                  <a:txBody>
                    <a:bodyPr/>
                    <a:lstStyle/>
                    <a:p>
                      <a:r>
                        <a:rPr lang="sv-SE" dirty="0">
                          <a:latin typeface="Myriad Pro" panose="020B0503030403020204" pitchFamily="34" charset="0"/>
                        </a:rPr>
                        <a:t>Långhalm</a:t>
                      </a:r>
                    </a:p>
                  </a:txBody>
                  <a:tcPr anchor="ctr">
                    <a:solidFill>
                      <a:schemeClr val="bg1">
                        <a:lumMod val="95000"/>
                      </a:schemeClr>
                    </a:solidFill>
                  </a:tcPr>
                </a:tc>
                <a:tc>
                  <a:txBody>
                    <a:bodyPr/>
                    <a:lstStyle/>
                    <a:p>
                      <a:r>
                        <a:rPr lang="sv-SE" dirty="0">
                          <a:latin typeface="Myriad Pro" panose="020B0503030403020204" pitchFamily="34" charset="0"/>
                        </a:rPr>
                        <a:t>3,3</a:t>
                      </a:r>
                    </a:p>
                  </a:txBody>
                  <a:tcPr anchor="ctr">
                    <a:solidFill>
                      <a:schemeClr val="bg1">
                        <a:lumMod val="95000"/>
                      </a:schemeClr>
                    </a:solidFill>
                  </a:tcPr>
                </a:tc>
                <a:tc>
                  <a:txBody>
                    <a:bodyPr/>
                    <a:lstStyle/>
                    <a:p>
                      <a:r>
                        <a:rPr lang="sv-SE" dirty="0">
                          <a:latin typeface="Myriad Pro" panose="020B0503030403020204" pitchFamily="34" charset="0"/>
                        </a:rPr>
                        <a:t>0,5</a:t>
                      </a:r>
                    </a:p>
                  </a:txBody>
                  <a:tcPr anchor="ctr">
                    <a:solidFill>
                      <a:schemeClr val="bg1">
                        <a:lumMod val="95000"/>
                      </a:schemeClr>
                    </a:solidFill>
                  </a:tcPr>
                </a:tc>
                <a:extLst>
                  <a:ext uri="{0D108BD9-81ED-4DB2-BD59-A6C34878D82A}">
                    <a16:rowId xmlns:a16="http://schemas.microsoft.com/office/drawing/2014/main" val="10003"/>
                  </a:ext>
                </a:extLst>
              </a:tr>
              <a:tr h="506298">
                <a:tc>
                  <a:txBody>
                    <a:bodyPr/>
                    <a:lstStyle/>
                    <a:p>
                      <a:r>
                        <a:rPr lang="sv-SE" dirty="0">
                          <a:latin typeface="Myriad Pro" panose="020B0503030403020204" pitchFamily="34" charset="0"/>
                        </a:rPr>
                        <a:t>Hackad halm</a:t>
                      </a:r>
                    </a:p>
                  </a:txBody>
                  <a:tcPr anchor="ctr">
                    <a:solidFill>
                      <a:schemeClr val="bg1">
                        <a:lumMod val="95000"/>
                      </a:schemeClr>
                    </a:solidFill>
                  </a:tcPr>
                </a:tc>
                <a:tc>
                  <a:txBody>
                    <a:bodyPr/>
                    <a:lstStyle/>
                    <a:p>
                      <a:r>
                        <a:rPr lang="sv-SE" dirty="0">
                          <a:latin typeface="Myriad Pro" panose="020B0503030403020204" pitchFamily="34" charset="0"/>
                        </a:rPr>
                        <a:t>4,0</a:t>
                      </a:r>
                    </a:p>
                  </a:txBody>
                  <a:tcPr anchor="ctr">
                    <a:solidFill>
                      <a:schemeClr val="bg1">
                        <a:lumMod val="95000"/>
                      </a:schemeClr>
                    </a:solidFill>
                  </a:tcPr>
                </a:tc>
                <a:tc>
                  <a:txBody>
                    <a:bodyPr/>
                    <a:lstStyle/>
                    <a:p>
                      <a:r>
                        <a:rPr lang="sv-SE" dirty="0">
                          <a:latin typeface="Myriad Pro" panose="020B0503030403020204" pitchFamily="34" charset="0"/>
                        </a:rPr>
                        <a:t>0,25</a:t>
                      </a:r>
                    </a:p>
                  </a:txBody>
                  <a:tcPr anchor="ctr">
                    <a:solidFill>
                      <a:schemeClr val="bg1">
                        <a:lumMod val="95000"/>
                      </a:schemeClr>
                    </a:solidFill>
                  </a:tcPr>
                </a:tc>
                <a:extLst>
                  <a:ext uri="{0D108BD9-81ED-4DB2-BD59-A6C34878D82A}">
                    <a16:rowId xmlns:a16="http://schemas.microsoft.com/office/drawing/2014/main" val="10004"/>
                  </a:ext>
                </a:extLst>
              </a:tr>
              <a:tr h="506298">
                <a:tc>
                  <a:txBody>
                    <a:bodyPr/>
                    <a:lstStyle/>
                    <a:p>
                      <a:r>
                        <a:rPr lang="sv-SE" dirty="0">
                          <a:latin typeface="Myriad Pro" panose="020B0503030403020204" pitchFamily="34" charset="0"/>
                        </a:rPr>
                        <a:t>Torv</a:t>
                      </a:r>
                    </a:p>
                  </a:txBody>
                  <a:tcPr anchor="ctr">
                    <a:solidFill>
                      <a:schemeClr val="bg1">
                        <a:lumMod val="95000"/>
                      </a:schemeClr>
                    </a:solidFill>
                  </a:tcPr>
                </a:tc>
                <a:tc>
                  <a:txBody>
                    <a:bodyPr/>
                    <a:lstStyle/>
                    <a:p>
                      <a:r>
                        <a:rPr lang="sv-SE" dirty="0">
                          <a:latin typeface="Myriad Pro" panose="020B0503030403020204" pitchFamily="34" charset="0"/>
                        </a:rPr>
                        <a:t>10</a:t>
                      </a:r>
                    </a:p>
                  </a:txBody>
                  <a:tcPr anchor="ctr">
                    <a:solidFill>
                      <a:schemeClr val="bg1">
                        <a:lumMod val="95000"/>
                      </a:schemeClr>
                    </a:solidFill>
                  </a:tcPr>
                </a:tc>
                <a:tc>
                  <a:txBody>
                    <a:bodyPr/>
                    <a:lstStyle/>
                    <a:p>
                      <a:r>
                        <a:rPr lang="sv-SE" dirty="0">
                          <a:latin typeface="Myriad Pro" panose="020B0503030403020204" pitchFamily="34" charset="0"/>
                        </a:rPr>
                        <a:t>1,5</a:t>
                      </a:r>
                    </a:p>
                  </a:txBody>
                  <a:tcPr anchor="ctr">
                    <a:solidFill>
                      <a:schemeClr val="bg1">
                        <a:lumMod val="95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3014668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objekt 9" descr="En bild som visar utomhus, svart och vit, däggdjur, himmel&#10;&#10;Automatiskt genererad beskrivning">
            <a:extLst>
              <a:ext uri="{FF2B5EF4-FFF2-40B4-BE49-F238E27FC236}">
                <a16:creationId xmlns:a16="http://schemas.microsoft.com/office/drawing/2014/main" id="{E420F0F7-0580-A6E8-6D5F-6E9D3D525EC0}"/>
              </a:ext>
            </a:extLst>
          </p:cNvPr>
          <p:cNvPicPr>
            <a:picLocks noChangeAspect="1"/>
          </p:cNvPicPr>
          <p:nvPr/>
        </p:nvPicPr>
        <p:blipFill>
          <a:blip r:embed="rId3" cstate="screen">
            <a:alphaModFix amt="15000"/>
            <a:extLst>
              <a:ext uri="{28A0092B-C50C-407E-A947-70E740481C1C}">
                <a14:useLocalDpi xmlns:a14="http://schemas.microsoft.com/office/drawing/2010/main"/>
              </a:ext>
            </a:extLst>
          </a:blip>
          <a:srcRect/>
          <a:stretch/>
        </p:blipFill>
        <p:spPr>
          <a:xfrm>
            <a:off x="1" y="0"/>
            <a:ext cx="12192000" cy="6858000"/>
          </a:xfrm>
          <a:prstGeom prst="rect">
            <a:avLst/>
          </a:prstGeom>
        </p:spPr>
      </p:pic>
      <p:sp>
        <p:nvSpPr>
          <p:cNvPr id="2" name="Rubrik 1">
            <a:extLst>
              <a:ext uri="{FF2B5EF4-FFF2-40B4-BE49-F238E27FC236}">
                <a16:creationId xmlns:a16="http://schemas.microsoft.com/office/drawing/2014/main" id="{FF9670A4-412B-8EA2-78C8-7553273A4711}"/>
              </a:ext>
            </a:extLst>
          </p:cNvPr>
          <p:cNvSpPr>
            <a:spLocks noGrp="1"/>
          </p:cNvSpPr>
          <p:nvPr>
            <p:ph type="title"/>
          </p:nvPr>
        </p:nvSpPr>
        <p:spPr>
          <a:xfrm>
            <a:off x="838200" y="487362"/>
            <a:ext cx="10515600" cy="1325563"/>
          </a:xfrm>
        </p:spPr>
        <p:txBody>
          <a:bodyPr>
            <a:noAutofit/>
          </a:bodyPr>
          <a:lstStyle/>
          <a:p>
            <a:r>
              <a:rPr lang="sv-SE" dirty="0"/>
              <a:t>Vad säger lagen om spridning av hästgödsel?</a:t>
            </a:r>
          </a:p>
        </p:txBody>
      </p:sp>
      <p:sp>
        <p:nvSpPr>
          <p:cNvPr id="7" name="Platshållare för innehåll 6">
            <a:extLst>
              <a:ext uri="{FF2B5EF4-FFF2-40B4-BE49-F238E27FC236}">
                <a16:creationId xmlns:a16="http://schemas.microsoft.com/office/drawing/2014/main" id="{DD37A0B1-1285-16D2-1418-C1E90FA205EA}"/>
              </a:ext>
            </a:extLst>
          </p:cNvPr>
          <p:cNvSpPr>
            <a:spLocks noGrp="1"/>
          </p:cNvSpPr>
          <p:nvPr>
            <p:ph idx="1"/>
          </p:nvPr>
        </p:nvSpPr>
        <p:spPr>
          <a:xfrm>
            <a:off x="838200" y="1947862"/>
            <a:ext cx="10515600" cy="4351338"/>
          </a:xfrm>
        </p:spPr>
        <p:txBody>
          <a:bodyPr/>
          <a:lstStyle/>
          <a:p>
            <a:r>
              <a:rPr lang="sv-SE" dirty="0"/>
              <a:t>Max 22 kg fosfor/ha får spridas om verksamheten har fler än 10 hästar</a:t>
            </a:r>
          </a:p>
          <a:p>
            <a:r>
              <a:rPr lang="sv-SE" dirty="0"/>
              <a:t>Om verksamheten har färre än 10 stallplatser omfattas den inte av denna regel, så länge gödseln sprids på egen mark</a:t>
            </a:r>
          </a:p>
          <a:p>
            <a:endParaRPr lang="sv-SE" dirty="0"/>
          </a:p>
          <a:p>
            <a:endParaRPr lang="sv-SE" dirty="0"/>
          </a:p>
          <a:p>
            <a:endParaRPr lang="sv-SE" dirty="0"/>
          </a:p>
          <a:p>
            <a:endParaRPr lang="sv-SE" dirty="0"/>
          </a:p>
          <a:p>
            <a:endParaRPr lang="sv-SE" dirty="0"/>
          </a:p>
          <a:p>
            <a:endParaRPr lang="sv-SE" dirty="0"/>
          </a:p>
        </p:txBody>
      </p:sp>
      <p:sp>
        <p:nvSpPr>
          <p:cNvPr id="9" name="TextBox 8">
            <a:extLst>
              <a:ext uri="{FF2B5EF4-FFF2-40B4-BE49-F238E27FC236}">
                <a16:creationId xmlns:a16="http://schemas.microsoft.com/office/drawing/2014/main" id="{48BEF0E7-BFDC-A93F-C8BA-B3E00C63BD8A}"/>
              </a:ext>
            </a:extLst>
          </p:cNvPr>
          <p:cNvSpPr txBox="1"/>
          <p:nvPr/>
        </p:nvSpPr>
        <p:spPr>
          <a:xfrm>
            <a:off x="767408" y="3521723"/>
            <a:ext cx="10945216" cy="523220"/>
          </a:xfrm>
          <a:prstGeom prst="rect">
            <a:avLst/>
          </a:prstGeom>
          <a:noFill/>
        </p:spPr>
        <p:txBody>
          <a:bodyPr wrap="square">
            <a:spAutoFit/>
          </a:bodyPr>
          <a:lstStyle/>
          <a:p>
            <a:pPr>
              <a:buClr>
                <a:srgbClr val="02774A"/>
              </a:buClr>
              <a:buSzPct val="125000"/>
            </a:pPr>
            <a:r>
              <a:rPr lang="sv-SE" sz="2800" b="1" dirty="0">
                <a:solidFill>
                  <a:srgbClr val="1D506C"/>
                </a:solidFill>
                <a:latin typeface="Myriad Pro" panose="020B0503030403020204" pitchFamily="34" charset="0"/>
              </a:rPr>
              <a:t>Så mycket fosfor producerar en häst per år:</a:t>
            </a:r>
          </a:p>
        </p:txBody>
      </p:sp>
      <p:sp>
        <p:nvSpPr>
          <p:cNvPr id="8" name="Platshållare för innehåll 6">
            <a:extLst>
              <a:ext uri="{FF2B5EF4-FFF2-40B4-BE49-F238E27FC236}">
                <a16:creationId xmlns:a16="http://schemas.microsoft.com/office/drawing/2014/main" id="{E494DD99-78EC-D7BA-937E-58404AA31366}"/>
              </a:ext>
            </a:extLst>
          </p:cNvPr>
          <p:cNvSpPr txBox="1">
            <a:spLocks/>
          </p:cNvSpPr>
          <p:nvPr/>
        </p:nvSpPr>
        <p:spPr>
          <a:xfrm>
            <a:off x="838200" y="4213147"/>
            <a:ext cx="10515600" cy="1962182"/>
          </a:xfrm>
          <a:prstGeom prst="rect">
            <a:avLst/>
          </a:prstGeom>
        </p:spPr>
        <p:txBody>
          <a:bodyPr vert="horz" lIns="91440" tIns="45720" rIns="91440" bIns="45720" rtlCol="0">
            <a:noAutofit/>
          </a:bodyPr>
          <a:lstStyle>
            <a:lvl1pPr marL="360000" indent="-360000" algn="l" defTabSz="914400" rtl="0" eaLnBrk="1" latinLnBrk="0" hangingPunct="1">
              <a:lnSpc>
                <a:spcPct val="90000"/>
              </a:lnSpc>
              <a:spcBef>
                <a:spcPts val="1600"/>
              </a:spcBef>
              <a:buSzPct val="120000"/>
              <a:buFontTx/>
              <a:buBlip>
                <a:blip r:embed="rId4"/>
              </a:buBlip>
              <a:defRPr sz="2400" b="0" i="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Clr>
                <a:srgbClr val="1D506C"/>
              </a:buClr>
              <a:buSzPct val="120000"/>
              <a:buFont typeface="Arial" panose="020B0604020202020204" pitchFamily="34" charset="0"/>
              <a:buChar char="•"/>
              <a:defRPr sz="2000" b="0" i="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Clr>
                <a:srgbClr val="1D506C"/>
              </a:buClr>
              <a:buSzPct val="120000"/>
              <a:buFont typeface="Arial" panose="020B0604020202020204" pitchFamily="34" charset="0"/>
              <a:buChar char="•"/>
              <a:defRPr sz="1800" b="0" i="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Clr>
                <a:srgbClr val="1D506C"/>
              </a:buClr>
              <a:buSzPct val="120000"/>
              <a:buFont typeface="Arial" panose="020B0604020202020204" pitchFamily="34" charset="0"/>
              <a:buChar char="•"/>
              <a:defRPr sz="1600" b="0" i="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Clr>
                <a:srgbClr val="1D506C"/>
              </a:buClr>
              <a:buSzPct val="120000"/>
              <a:buFont typeface="Arial" panose="020B0604020202020204" pitchFamily="34" charset="0"/>
              <a:buChar char="•"/>
              <a:defRPr sz="1400" b="0" i="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t>Häst: 8,9 kg fosfor per år</a:t>
            </a:r>
          </a:p>
          <a:p>
            <a:r>
              <a:rPr lang="sv-SE" dirty="0"/>
              <a:t>Ponny: 6,4 kg fosfor per år</a:t>
            </a:r>
          </a:p>
          <a:p>
            <a:pPr marL="0" indent="0">
              <a:buNone/>
            </a:pPr>
            <a:r>
              <a:rPr lang="sv-SE" dirty="0"/>
              <a:t>Det betyder att man inte bör ha mer än 2,5 hästar/hektar eller 3,5 ponnyer/hektar</a:t>
            </a:r>
          </a:p>
          <a:p>
            <a:endParaRPr lang="sv-SE" dirty="0"/>
          </a:p>
        </p:txBody>
      </p:sp>
    </p:spTree>
    <p:extLst>
      <p:ext uri="{BB962C8B-B14F-4D97-AF65-F5344CB8AC3E}">
        <p14:creationId xmlns:p14="http://schemas.microsoft.com/office/powerpoint/2010/main" val="18246982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F9670A4-412B-8EA2-78C8-7553273A4711}"/>
              </a:ext>
            </a:extLst>
          </p:cNvPr>
          <p:cNvSpPr>
            <a:spLocks noGrp="1"/>
          </p:cNvSpPr>
          <p:nvPr>
            <p:ph type="title"/>
          </p:nvPr>
        </p:nvSpPr>
        <p:spPr/>
        <p:txBody>
          <a:bodyPr>
            <a:noAutofit/>
          </a:bodyPr>
          <a:lstStyle/>
          <a:p>
            <a:r>
              <a:rPr lang="sv-SE" dirty="0"/>
              <a:t>Vad säger lagen om hästgödsel? forts</a:t>
            </a:r>
          </a:p>
        </p:txBody>
      </p:sp>
      <p:sp>
        <p:nvSpPr>
          <p:cNvPr id="3" name="Platshållare för innehåll 2">
            <a:extLst>
              <a:ext uri="{FF2B5EF4-FFF2-40B4-BE49-F238E27FC236}">
                <a16:creationId xmlns:a16="http://schemas.microsoft.com/office/drawing/2014/main" id="{B75E2DD4-3654-C05F-C7D2-C5642909DE58}"/>
              </a:ext>
            </a:extLst>
          </p:cNvPr>
          <p:cNvSpPr>
            <a:spLocks noGrp="1"/>
          </p:cNvSpPr>
          <p:nvPr>
            <p:ph idx="1"/>
          </p:nvPr>
        </p:nvSpPr>
        <p:spPr>
          <a:xfrm>
            <a:off x="838200" y="1947862"/>
            <a:ext cx="4532790" cy="4351338"/>
          </a:xfrm>
        </p:spPr>
        <p:txBody>
          <a:bodyPr>
            <a:normAutofit/>
          </a:bodyPr>
          <a:lstStyle/>
          <a:p>
            <a:r>
              <a:rPr lang="sv-SE" dirty="0"/>
              <a:t>Spridningsförbud delar av året i känsliga områden → olika lagringstid → olika stora gödselplattor</a:t>
            </a:r>
          </a:p>
          <a:p>
            <a:pPr lvl="1"/>
            <a:r>
              <a:rPr lang="sv-SE" dirty="0"/>
              <a:t>Exempel på känsliga områden: Skåne, Halland, Blekinge och kustområden i Svealand och Götaland, runt Vänern, Vättern och Mälaren.</a:t>
            </a:r>
          </a:p>
        </p:txBody>
      </p:sp>
      <p:graphicFrame>
        <p:nvGraphicFramePr>
          <p:cNvPr id="5" name="Platshållare för innehåll 4">
            <a:extLst>
              <a:ext uri="{FF2B5EF4-FFF2-40B4-BE49-F238E27FC236}">
                <a16:creationId xmlns:a16="http://schemas.microsoft.com/office/drawing/2014/main" id="{887041E9-61A3-B454-36A5-E51B92BCDEE3}"/>
              </a:ext>
            </a:extLst>
          </p:cNvPr>
          <p:cNvGraphicFramePr>
            <a:graphicFrameLocks noGrp="1"/>
          </p:cNvGraphicFramePr>
          <p:nvPr>
            <p:ph sz="half" idx="4294967295"/>
            <p:extLst>
              <p:ext uri="{D42A27DB-BD31-4B8C-83A1-F6EECF244321}">
                <p14:modId xmlns:p14="http://schemas.microsoft.com/office/powerpoint/2010/main" val="3595873706"/>
              </p:ext>
            </p:extLst>
          </p:nvPr>
        </p:nvGraphicFramePr>
        <p:xfrm>
          <a:off x="5737178" y="2012056"/>
          <a:ext cx="5359909" cy="3030479"/>
        </p:xfrm>
        <a:graphic>
          <a:graphicData uri="http://schemas.openxmlformats.org/drawingml/2006/table">
            <a:tbl>
              <a:tblPr firstRow="1" bandRow="1">
                <a:tableStyleId>{5C22544A-7EE6-4342-B048-85BDC9FD1C3A}</a:tableStyleId>
              </a:tblPr>
              <a:tblGrid>
                <a:gridCol w="1359379">
                  <a:extLst>
                    <a:ext uri="{9D8B030D-6E8A-4147-A177-3AD203B41FA5}">
                      <a16:colId xmlns:a16="http://schemas.microsoft.com/office/drawing/2014/main" val="1322291122"/>
                    </a:ext>
                  </a:extLst>
                </a:gridCol>
                <a:gridCol w="1903131">
                  <a:extLst>
                    <a:ext uri="{9D8B030D-6E8A-4147-A177-3AD203B41FA5}">
                      <a16:colId xmlns:a16="http://schemas.microsoft.com/office/drawing/2014/main" val="3328737247"/>
                    </a:ext>
                  </a:extLst>
                </a:gridCol>
                <a:gridCol w="2097399">
                  <a:extLst>
                    <a:ext uri="{9D8B030D-6E8A-4147-A177-3AD203B41FA5}">
                      <a16:colId xmlns:a16="http://schemas.microsoft.com/office/drawing/2014/main" val="1008248210"/>
                    </a:ext>
                  </a:extLst>
                </a:gridCol>
              </a:tblGrid>
              <a:tr h="438181">
                <a:tc>
                  <a:txBody>
                    <a:bodyPr/>
                    <a:lstStyle/>
                    <a:p>
                      <a:r>
                        <a:rPr lang="sv-SE" sz="1400" dirty="0">
                          <a:latin typeface="Myriad Pro" panose="020B0503030403020204" pitchFamily="34" charset="0"/>
                        </a:rPr>
                        <a:t>Antal hästar</a:t>
                      </a:r>
                    </a:p>
                  </a:txBody>
                  <a:tcPr anchor="ctr">
                    <a:solidFill>
                      <a:srgbClr val="1D506C"/>
                    </a:solidFill>
                  </a:tcPr>
                </a:tc>
                <a:tc>
                  <a:txBody>
                    <a:bodyPr/>
                    <a:lstStyle/>
                    <a:p>
                      <a:r>
                        <a:rPr lang="sv-SE" sz="1400" dirty="0">
                          <a:latin typeface="Myriad Pro" panose="020B0503030403020204" pitchFamily="34" charset="0"/>
                        </a:rPr>
                        <a:t>Känsliga områden</a:t>
                      </a:r>
                    </a:p>
                  </a:txBody>
                  <a:tcPr anchor="ctr">
                    <a:solidFill>
                      <a:srgbClr val="1D506C"/>
                    </a:solidFill>
                  </a:tcPr>
                </a:tc>
                <a:tc>
                  <a:txBody>
                    <a:bodyPr/>
                    <a:lstStyle/>
                    <a:p>
                      <a:r>
                        <a:rPr lang="sv-SE" sz="1400" dirty="0">
                          <a:latin typeface="Myriad Pro" panose="020B0503030403020204" pitchFamily="34" charset="0"/>
                        </a:rPr>
                        <a:t>Övriga områden</a:t>
                      </a:r>
                    </a:p>
                  </a:txBody>
                  <a:tcPr anchor="ctr">
                    <a:solidFill>
                      <a:srgbClr val="1D506C"/>
                    </a:solidFill>
                  </a:tcPr>
                </a:tc>
                <a:extLst>
                  <a:ext uri="{0D108BD9-81ED-4DB2-BD59-A6C34878D82A}">
                    <a16:rowId xmlns:a16="http://schemas.microsoft.com/office/drawing/2014/main" val="2114184280"/>
                  </a:ext>
                </a:extLst>
              </a:tr>
              <a:tr h="475472">
                <a:tc>
                  <a:txBody>
                    <a:bodyPr/>
                    <a:lstStyle/>
                    <a:p>
                      <a:r>
                        <a:rPr lang="sv-SE" dirty="0">
                          <a:latin typeface="Myriad Pro" panose="020B0503030403020204" pitchFamily="34" charset="0"/>
                        </a:rPr>
                        <a:t>≥ 100</a:t>
                      </a:r>
                    </a:p>
                  </a:txBody>
                  <a:tcPr>
                    <a:solidFill>
                      <a:schemeClr val="bg1">
                        <a:lumMod val="95000"/>
                      </a:schemeClr>
                    </a:solidFill>
                  </a:tcPr>
                </a:tc>
                <a:tc>
                  <a:txBody>
                    <a:bodyPr/>
                    <a:lstStyle/>
                    <a:p>
                      <a:r>
                        <a:rPr lang="sv-SE" dirty="0">
                          <a:latin typeface="Myriad Pro" panose="020B0503030403020204" pitchFamily="34" charset="0"/>
                        </a:rPr>
                        <a:t>8 mån</a:t>
                      </a:r>
                    </a:p>
                  </a:txBody>
                  <a:tcPr>
                    <a:solidFill>
                      <a:schemeClr val="bg1">
                        <a:lumMod val="95000"/>
                      </a:schemeClr>
                    </a:solidFill>
                  </a:tcPr>
                </a:tc>
                <a:tc>
                  <a:txBody>
                    <a:bodyPr/>
                    <a:lstStyle/>
                    <a:p>
                      <a:r>
                        <a:rPr lang="sv-SE" dirty="0">
                          <a:latin typeface="Myriad Pro" panose="020B0503030403020204" pitchFamily="34" charset="0"/>
                        </a:rPr>
                        <a:t>8 mån</a:t>
                      </a:r>
                    </a:p>
                  </a:txBody>
                  <a:tcPr>
                    <a:solidFill>
                      <a:schemeClr val="bg1">
                        <a:lumMod val="95000"/>
                      </a:schemeClr>
                    </a:solidFill>
                  </a:tcPr>
                </a:tc>
                <a:extLst>
                  <a:ext uri="{0D108BD9-81ED-4DB2-BD59-A6C34878D82A}">
                    <a16:rowId xmlns:a16="http://schemas.microsoft.com/office/drawing/2014/main" val="3262577505"/>
                  </a:ext>
                </a:extLst>
              </a:tr>
              <a:tr h="475472">
                <a:tc>
                  <a:txBody>
                    <a:bodyPr/>
                    <a:lstStyle/>
                    <a:p>
                      <a:r>
                        <a:rPr lang="sv-SE" dirty="0">
                          <a:latin typeface="Myriad Pro" panose="020B0503030403020204" pitchFamily="34" charset="0"/>
                        </a:rPr>
                        <a:t>11-99</a:t>
                      </a:r>
                    </a:p>
                  </a:txBody>
                  <a:tcPr>
                    <a:solidFill>
                      <a:schemeClr val="bg1">
                        <a:lumMod val="95000"/>
                      </a:schemeClr>
                    </a:solidFill>
                  </a:tcPr>
                </a:tc>
                <a:tc>
                  <a:txBody>
                    <a:bodyPr/>
                    <a:lstStyle/>
                    <a:p>
                      <a:r>
                        <a:rPr lang="sv-SE" dirty="0">
                          <a:latin typeface="Myriad Pro" panose="020B0503030403020204" pitchFamily="34" charset="0"/>
                        </a:rPr>
                        <a:t>8 mån</a:t>
                      </a:r>
                    </a:p>
                  </a:txBody>
                  <a:tcPr>
                    <a:solidFill>
                      <a:schemeClr val="bg1">
                        <a:lumMod val="95000"/>
                      </a:schemeClr>
                    </a:solidFill>
                  </a:tcPr>
                </a:tc>
                <a:tc>
                  <a:txBody>
                    <a:bodyPr/>
                    <a:lstStyle/>
                    <a:p>
                      <a:r>
                        <a:rPr lang="sv-SE" dirty="0">
                          <a:latin typeface="Myriad Pro" panose="020B0503030403020204" pitchFamily="34" charset="0"/>
                        </a:rPr>
                        <a:t>6 mån</a:t>
                      </a:r>
                    </a:p>
                  </a:txBody>
                  <a:tcPr>
                    <a:solidFill>
                      <a:schemeClr val="bg1">
                        <a:lumMod val="95000"/>
                      </a:schemeClr>
                    </a:solidFill>
                  </a:tcPr>
                </a:tc>
                <a:extLst>
                  <a:ext uri="{0D108BD9-81ED-4DB2-BD59-A6C34878D82A}">
                    <a16:rowId xmlns:a16="http://schemas.microsoft.com/office/drawing/2014/main" val="3458509204"/>
                  </a:ext>
                </a:extLst>
              </a:tr>
              <a:tr h="820677">
                <a:tc>
                  <a:txBody>
                    <a:bodyPr/>
                    <a:lstStyle/>
                    <a:p>
                      <a:r>
                        <a:rPr lang="sv-SE" dirty="0">
                          <a:latin typeface="Myriad Pro" panose="020B0503030403020204" pitchFamily="34" charset="0"/>
                        </a:rPr>
                        <a:t>3-10</a:t>
                      </a:r>
                    </a:p>
                  </a:txBody>
                  <a:tcPr>
                    <a:solidFill>
                      <a:schemeClr val="bg1">
                        <a:lumMod val="95000"/>
                      </a:schemeClr>
                    </a:solidFill>
                  </a:tcPr>
                </a:tc>
                <a:tc>
                  <a:txBody>
                    <a:bodyPr/>
                    <a:lstStyle/>
                    <a:p>
                      <a:r>
                        <a:rPr lang="sv-SE" dirty="0">
                          <a:latin typeface="Myriad Pro" panose="020B0503030403020204" pitchFamily="34" charset="0"/>
                        </a:rPr>
                        <a:t>6 mån</a:t>
                      </a:r>
                    </a:p>
                  </a:txBody>
                  <a:tcPr>
                    <a:solidFill>
                      <a:schemeClr val="bg1">
                        <a:lumMod val="95000"/>
                      </a:schemeClr>
                    </a:solidFill>
                  </a:tcPr>
                </a:tc>
                <a:tc>
                  <a:txBody>
                    <a:bodyPr/>
                    <a:lstStyle/>
                    <a:p>
                      <a:r>
                        <a:rPr lang="sv-SE" dirty="0">
                          <a:latin typeface="Myriad Pro" panose="020B0503030403020204" pitchFamily="34" charset="0"/>
                        </a:rPr>
                        <a:t>Inga generella bestämmelser</a:t>
                      </a:r>
                    </a:p>
                  </a:txBody>
                  <a:tcPr>
                    <a:solidFill>
                      <a:schemeClr val="bg1">
                        <a:lumMod val="95000"/>
                      </a:schemeClr>
                    </a:solidFill>
                  </a:tcPr>
                </a:tc>
                <a:extLst>
                  <a:ext uri="{0D108BD9-81ED-4DB2-BD59-A6C34878D82A}">
                    <a16:rowId xmlns:a16="http://schemas.microsoft.com/office/drawing/2014/main" val="3279397105"/>
                  </a:ext>
                </a:extLst>
              </a:tr>
              <a:tr h="820677">
                <a:tc>
                  <a:txBody>
                    <a:bodyPr/>
                    <a:lstStyle/>
                    <a:p>
                      <a:r>
                        <a:rPr lang="sv-SE" dirty="0">
                          <a:latin typeface="Myriad Pro" panose="020B0503030403020204" pitchFamily="34" charset="0"/>
                        </a:rPr>
                        <a:t>1-2</a:t>
                      </a: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latin typeface="Myriad Pro" panose="020B0503030403020204" pitchFamily="34" charset="0"/>
                        </a:rPr>
                        <a:t>Inga generella bestämmelser</a:t>
                      </a: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latin typeface="Myriad Pro" panose="020B0503030403020204" pitchFamily="34" charset="0"/>
                        </a:rPr>
                        <a:t>Inga generella bestämmelser</a:t>
                      </a:r>
                    </a:p>
                  </a:txBody>
                  <a:tcPr>
                    <a:solidFill>
                      <a:schemeClr val="bg1">
                        <a:lumMod val="95000"/>
                      </a:schemeClr>
                    </a:solidFill>
                  </a:tcPr>
                </a:tc>
                <a:extLst>
                  <a:ext uri="{0D108BD9-81ED-4DB2-BD59-A6C34878D82A}">
                    <a16:rowId xmlns:a16="http://schemas.microsoft.com/office/drawing/2014/main" val="1689958605"/>
                  </a:ext>
                </a:extLst>
              </a:tr>
            </a:tbl>
          </a:graphicData>
        </a:graphic>
      </p:graphicFrame>
    </p:spTree>
    <p:extLst>
      <p:ext uri="{BB962C8B-B14F-4D97-AF65-F5344CB8AC3E}">
        <p14:creationId xmlns:p14="http://schemas.microsoft.com/office/powerpoint/2010/main" val="8999164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4" descr="En bild som visar utomhus, gräs, svampar, klippa&#10;&#10;Automatiskt genererad beskrivning">
            <a:extLst>
              <a:ext uri="{FF2B5EF4-FFF2-40B4-BE49-F238E27FC236}">
                <a16:creationId xmlns:a16="http://schemas.microsoft.com/office/drawing/2014/main" id="{8335BDFF-815B-16E0-6500-E6C464E99575}"/>
              </a:ext>
            </a:extLst>
          </p:cNvPr>
          <p:cNvPicPr>
            <a:picLocks noChangeAspect="1"/>
          </p:cNvPicPr>
          <p:nvPr/>
        </p:nvPicPr>
        <p:blipFill>
          <a:blip r:embed="rId3" cstate="screen">
            <a:extLst>
              <a:ext uri="{28A0092B-C50C-407E-A947-70E740481C1C}">
                <a14:useLocalDpi xmlns:a14="http://schemas.microsoft.com/office/drawing/2010/main"/>
              </a:ext>
            </a:extLst>
          </a:blip>
          <a:srcRect t="-153"/>
          <a:stretch/>
        </p:blipFill>
        <p:spPr>
          <a:xfrm>
            <a:off x="6587231" y="363986"/>
            <a:ext cx="5297186" cy="5805996"/>
          </a:xfrm>
          <a:prstGeom prst="rect">
            <a:avLst/>
          </a:prstGeom>
        </p:spPr>
      </p:pic>
      <p:sp>
        <p:nvSpPr>
          <p:cNvPr id="2" name="Rubrik 1">
            <a:extLst>
              <a:ext uri="{FF2B5EF4-FFF2-40B4-BE49-F238E27FC236}">
                <a16:creationId xmlns:a16="http://schemas.microsoft.com/office/drawing/2014/main" id="{76B08E04-1304-BE2B-A1A1-AD4F455B0E6D}"/>
              </a:ext>
            </a:extLst>
          </p:cNvPr>
          <p:cNvSpPr>
            <a:spLocks noGrp="1"/>
          </p:cNvSpPr>
          <p:nvPr>
            <p:ph type="title"/>
          </p:nvPr>
        </p:nvSpPr>
        <p:spPr/>
        <p:txBody>
          <a:bodyPr>
            <a:normAutofit/>
          </a:bodyPr>
          <a:lstStyle/>
          <a:p>
            <a:r>
              <a:rPr lang="sv-SE" dirty="0"/>
              <a:t>Lagring av hästgödsel</a:t>
            </a:r>
          </a:p>
        </p:txBody>
      </p:sp>
      <p:sp>
        <p:nvSpPr>
          <p:cNvPr id="4" name="Platshållare för innehåll 3">
            <a:extLst>
              <a:ext uri="{FF2B5EF4-FFF2-40B4-BE49-F238E27FC236}">
                <a16:creationId xmlns:a16="http://schemas.microsoft.com/office/drawing/2014/main" id="{6D628EFF-7311-0C09-315A-54C2DEAD1705}"/>
              </a:ext>
            </a:extLst>
          </p:cNvPr>
          <p:cNvSpPr>
            <a:spLocks noGrp="1"/>
          </p:cNvSpPr>
          <p:nvPr>
            <p:ph idx="1"/>
          </p:nvPr>
        </p:nvSpPr>
        <p:spPr>
          <a:xfrm>
            <a:off x="838200" y="1947862"/>
            <a:ext cx="5189738" cy="4351338"/>
          </a:xfrm>
        </p:spPr>
        <p:txBody>
          <a:bodyPr/>
          <a:lstStyle/>
          <a:p>
            <a:r>
              <a:rPr lang="sv-SE" dirty="0"/>
              <a:t>Lagring av hästgödsel ska ske på en tät gödselplatta, alternativt tät container</a:t>
            </a:r>
          </a:p>
          <a:p>
            <a:r>
              <a:rPr lang="sv-SE" dirty="0"/>
              <a:t>Vara tillräckligt stor för att rymma den producerade gödseln fram till nästa spridning</a:t>
            </a:r>
          </a:p>
        </p:txBody>
      </p:sp>
    </p:spTree>
    <p:extLst>
      <p:ext uri="{BB962C8B-B14F-4D97-AF65-F5344CB8AC3E}">
        <p14:creationId xmlns:p14="http://schemas.microsoft.com/office/powerpoint/2010/main" val="34254873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descr="En bild som visar utomhus, svart och vit, däggdjur, himmel&#10;&#10;Automatiskt genererad beskrivning">
            <a:extLst>
              <a:ext uri="{FF2B5EF4-FFF2-40B4-BE49-F238E27FC236}">
                <a16:creationId xmlns:a16="http://schemas.microsoft.com/office/drawing/2014/main" id="{8F29CEDC-F4BB-8E85-99D9-F19FA6F1C41F}"/>
              </a:ext>
            </a:extLst>
          </p:cNvPr>
          <p:cNvPicPr>
            <a:picLocks noChangeAspect="1"/>
          </p:cNvPicPr>
          <p:nvPr/>
        </p:nvPicPr>
        <p:blipFill>
          <a:blip r:embed="rId3" cstate="screen">
            <a:alphaModFix amt="15000"/>
            <a:extLst>
              <a:ext uri="{28A0092B-C50C-407E-A947-70E740481C1C}">
                <a14:useLocalDpi xmlns:a14="http://schemas.microsoft.com/office/drawing/2010/main"/>
              </a:ext>
            </a:extLst>
          </a:blip>
          <a:srcRect/>
          <a:stretch/>
        </p:blipFill>
        <p:spPr>
          <a:xfrm>
            <a:off x="1" y="0"/>
            <a:ext cx="12192000" cy="6858000"/>
          </a:xfrm>
          <a:prstGeom prst="rect">
            <a:avLst/>
          </a:prstGeom>
        </p:spPr>
      </p:pic>
      <p:sp>
        <p:nvSpPr>
          <p:cNvPr id="2" name="Rubrik 1">
            <a:extLst>
              <a:ext uri="{FF2B5EF4-FFF2-40B4-BE49-F238E27FC236}">
                <a16:creationId xmlns:a16="http://schemas.microsoft.com/office/drawing/2014/main" id="{26F7422E-2C00-3FBB-6D5D-7566C5F65E5E}"/>
              </a:ext>
            </a:extLst>
          </p:cNvPr>
          <p:cNvSpPr>
            <a:spLocks noGrp="1"/>
          </p:cNvSpPr>
          <p:nvPr>
            <p:ph type="title"/>
          </p:nvPr>
        </p:nvSpPr>
        <p:spPr>
          <a:xfrm>
            <a:off x="838200" y="487362"/>
            <a:ext cx="10515600" cy="1325563"/>
          </a:xfrm>
        </p:spPr>
        <p:txBody>
          <a:bodyPr>
            <a:noAutofit/>
          </a:bodyPr>
          <a:lstStyle/>
          <a:p>
            <a:r>
              <a:rPr lang="sv-SE" dirty="0"/>
              <a:t>När krävs gödseljournal?</a:t>
            </a:r>
          </a:p>
        </p:txBody>
      </p:sp>
      <p:sp>
        <p:nvSpPr>
          <p:cNvPr id="3" name="Platshållare för innehåll 2">
            <a:extLst>
              <a:ext uri="{FF2B5EF4-FFF2-40B4-BE49-F238E27FC236}">
                <a16:creationId xmlns:a16="http://schemas.microsoft.com/office/drawing/2014/main" id="{5037F402-937C-7346-0B67-AC863057F202}"/>
              </a:ext>
            </a:extLst>
          </p:cNvPr>
          <p:cNvSpPr>
            <a:spLocks noGrp="1"/>
          </p:cNvSpPr>
          <p:nvPr>
            <p:ph idx="1"/>
          </p:nvPr>
        </p:nvSpPr>
        <p:spPr>
          <a:xfrm>
            <a:off x="838200" y="1947862"/>
            <a:ext cx="10515600" cy="4351338"/>
          </a:xfrm>
        </p:spPr>
        <p:txBody>
          <a:bodyPr>
            <a:noAutofit/>
          </a:bodyPr>
          <a:lstStyle/>
          <a:p>
            <a:r>
              <a:rPr lang="sv-SE" dirty="0"/>
              <a:t>Gödseljournal krävs om man har fler än 10 stallplatser och lämnar bort sin gödsel</a:t>
            </a:r>
          </a:p>
          <a:p>
            <a:r>
              <a:rPr lang="sv-SE" dirty="0"/>
              <a:t>Gödseljournalen ska innehålla</a:t>
            </a:r>
          </a:p>
          <a:p>
            <a:pPr lvl="1"/>
            <a:r>
              <a:rPr lang="sv-SE" dirty="0"/>
              <a:t>Mängd gödsel</a:t>
            </a:r>
          </a:p>
          <a:p>
            <a:pPr lvl="1"/>
            <a:r>
              <a:rPr lang="sv-SE" dirty="0"/>
              <a:t>Antal hästar</a:t>
            </a:r>
          </a:p>
          <a:p>
            <a:pPr lvl="1"/>
            <a:r>
              <a:rPr lang="sv-SE" dirty="0"/>
              <a:t>Till vem</a:t>
            </a:r>
          </a:p>
          <a:p>
            <a:pPr lvl="1"/>
            <a:r>
              <a:rPr lang="sv-SE" dirty="0"/>
              <a:t>När leveransen skedde</a:t>
            </a:r>
          </a:p>
          <a:p>
            <a:r>
              <a:rPr lang="sv-SE" dirty="0"/>
              <a:t>Gödseljournalen sparas i 6 år</a:t>
            </a:r>
          </a:p>
        </p:txBody>
      </p:sp>
    </p:spTree>
    <p:extLst>
      <p:ext uri="{BB962C8B-B14F-4D97-AF65-F5344CB8AC3E}">
        <p14:creationId xmlns:p14="http://schemas.microsoft.com/office/powerpoint/2010/main" val="30586302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latshållare för innehåll 3">
            <a:extLst>
              <a:ext uri="{FF2B5EF4-FFF2-40B4-BE49-F238E27FC236}">
                <a16:creationId xmlns:a16="http://schemas.microsoft.com/office/drawing/2014/main" id="{7C8C0899-FB92-D14D-1741-47711ED2ADA1}"/>
              </a:ext>
            </a:extLst>
          </p:cNvPr>
          <p:cNvGraphicFramePr>
            <a:graphicFrameLocks noGrp="1"/>
          </p:cNvGraphicFramePr>
          <p:nvPr>
            <p:ph idx="1"/>
            <p:extLst>
              <p:ext uri="{D42A27DB-BD31-4B8C-83A1-F6EECF244321}">
                <p14:modId xmlns:p14="http://schemas.microsoft.com/office/powerpoint/2010/main" val="2284932471"/>
              </p:ext>
            </p:extLst>
          </p:nvPr>
        </p:nvGraphicFramePr>
        <p:xfrm>
          <a:off x="1419317" y="2118075"/>
          <a:ext cx="9353365" cy="38704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ruta 6">
            <a:extLst>
              <a:ext uri="{FF2B5EF4-FFF2-40B4-BE49-F238E27FC236}">
                <a16:creationId xmlns:a16="http://schemas.microsoft.com/office/drawing/2014/main" id="{BC97DD15-B339-8A2F-A560-3600D6915F08}"/>
              </a:ext>
            </a:extLst>
          </p:cNvPr>
          <p:cNvSpPr txBox="1"/>
          <p:nvPr/>
        </p:nvSpPr>
        <p:spPr>
          <a:xfrm>
            <a:off x="4952258" y="3468502"/>
            <a:ext cx="2287483" cy="1323439"/>
          </a:xfrm>
          <a:prstGeom prst="rect">
            <a:avLst/>
          </a:prstGeom>
          <a:noFill/>
        </p:spPr>
        <p:txBody>
          <a:bodyPr wrap="square" rtlCol="0">
            <a:spAutoFit/>
          </a:bodyPr>
          <a:lstStyle/>
          <a:p>
            <a:pPr algn="ctr"/>
            <a:r>
              <a:rPr lang="sv-SE" sz="1600" dirty="0">
                <a:latin typeface="Myriad Pro" panose="020B0503030403020204" pitchFamily="34" charset="0"/>
              </a:rPr>
              <a:t>Om hästgården </a:t>
            </a:r>
            <a:br>
              <a:rPr lang="sv-SE" sz="1600" dirty="0">
                <a:latin typeface="Myriad Pro" panose="020B0503030403020204" pitchFamily="34" charset="0"/>
              </a:rPr>
            </a:br>
            <a:r>
              <a:rPr lang="sv-SE" sz="1600" dirty="0">
                <a:latin typeface="Myriad Pro" panose="020B0503030403020204" pitchFamily="34" charset="0"/>
              </a:rPr>
              <a:t>inte har egen åkermark </a:t>
            </a:r>
            <a:br>
              <a:rPr lang="sv-SE" sz="1600" dirty="0">
                <a:latin typeface="Myriad Pro" panose="020B0503030403020204" pitchFamily="34" charset="0"/>
              </a:rPr>
            </a:br>
            <a:r>
              <a:rPr lang="sv-SE" sz="1600" dirty="0">
                <a:latin typeface="Myriad Pro" panose="020B0503030403020204" pitchFamily="34" charset="0"/>
              </a:rPr>
              <a:t>för foderproduktion kan </a:t>
            </a:r>
            <a:br>
              <a:rPr lang="sv-SE" sz="1600" dirty="0">
                <a:latin typeface="Myriad Pro" panose="020B0503030403020204" pitchFamily="34" charset="0"/>
              </a:rPr>
            </a:br>
            <a:r>
              <a:rPr lang="sv-SE" sz="1600" dirty="0">
                <a:latin typeface="Myriad Pro" panose="020B0503030403020204" pitchFamily="34" charset="0"/>
              </a:rPr>
              <a:t>ett avtal slutas med en lantbrukare</a:t>
            </a:r>
          </a:p>
        </p:txBody>
      </p:sp>
      <p:sp>
        <p:nvSpPr>
          <p:cNvPr id="6" name="Rubrik 1">
            <a:extLst>
              <a:ext uri="{FF2B5EF4-FFF2-40B4-BE49-F238E27FC236}">
                <a16:creationId xmlns:a16="http://schemas.microsoft.com/office/drawing/2014/main" id="{E4ACDFBF-1AF4-05DC-E69C-FFFADF311D25}"/>
              </a:ext>
            </a:extLst>
          </p:cNvPr>
          <p:cNvSpPr txBox="1">
            <a:spLocks/>
          </p:cNvSpPr>
          <p:nvPr/>
        </p:nvSpPr>
        <p:spPr>
          <a:xfrm>
            <a:off x="838199" y="1048136"/>
            <a:ext cx="10515600" cy="1325562"/>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4000" b="1" i="0" kern="1200">
                <a:solidFill>
                  <a:srgbClr val="1D506C"/>
                </a:solidFill>
                <a:latin typeface="Myriad Pro" panose="020B0503030403020204" pitchFamily="34" charset="0"/>
                <a:ea typeface="+mj-ea"/>
                <a:cs typeface="+mj-cs"/>
              </a:defRPr>
            </a:lvl1pPr>
          </a:lstStyle>
          <a:p>
            <a:r>
              <a:rPr lang="sv-SE" dirty="0"/>
              <a:t>Gödseln bör återföras till åkern för att tillvara ta växtnäringen i gödseln dvs ingå i ett kretslopp </a:t>
            </a:r>
          </a:p>
        </p:txBody>
      </p:sp>
    </p:spTree>
    <p:extLst>
      <p:ext uri="{BB962C8B-B14F-4D97-AF65-F5344CB8AC3E}">
        <p14:creationId xmlns:p14="http://schemas.microsoft.com/office/powerpoint/2010/main" val="46876830"/>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1629</TotalTime>
  <Words>959</Words>
  <Application>Microsoft Macintosh PowerPoint</Application>
  <PresentationFormat>Bredbild</PresentationFormat>
  <Paragraphs>123</Paragraphs>
  <Slides>11</Slides>
  <Notes>11</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11</vt:i4>
      </vt:variant>
    </vt:vector>
  </HeadingPairs>
  <TitlesOfParts>
    <vt:vector size="15" baseType="lpstr">
      <vt:lpstr>Arial</vt:lpstr>
      <vt:lpstr>Calibri</vt:lpstr>
      <vt:lpstr>Myriad Pro</vt:lpstr>
      <vt:lpstr>Office-tema</vt:lpstr>
      <vt:lpstr>PowerPoint-presentation</vt:lpstr>
      <vt:lpstr>Vad innehåller gödsel?</vt:lpstr>
      <vt:lpstr>Näringsinnehållet i gödsel  - påverkas av både foderstat och strömedel</vt:lpstr>
      <vt:lpstr>Olika strömedel binder olika  mycket vatten och ammoniak</vt:lpstr>
      <vt:lpstr>Vad säger lagen om spridning av hästgödsel?</vt:lpstr>
      <vt:lpstr>Vad säger lagen om hästgödsel? forts</vt:lpstr>
      <vt:lpstr>Lagring av hästgödsel</vt:lpstr>
      <vt:lpstr>När krävs gödseljournal?</vt:lpstr>
      <vt:lpstr>PowerPoint-presentation</vt:lpstr>
      <vt:lpstr>Målet är att växtnäringen i hästgödseln ska utnyttjas så bra som möjligt utan att miljön påverkas negativt </vt:lpstr>
      <vt:lpstr> Diskutera!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Vattnets väg</dc:title>
  <dc:creator>Linda Kjellberg</dc:creator>
  <cp:lastModifiedBy>Anette R Åhlén</cp:lastModifiedBy>
  <cp:revision>24</cp:revision>
  <dcterms:created xsi:type="dcterms:W3CDTF">2023-11-17T10:28:15Z</dcterms:created>
  <dcterms:modified xsi:type="dcterms:W3CDTF">2024-11-13T09:43:27Z</dcterms:modified>
</cp:coreProperties>
</file>